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57" r:id="rId4"/>
    <p:sldId id="259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9" r:id="rId26"/>
    <p:sldId id="283" r:id="rId27"/>
    <p:sldId id="284" r:id="rId28"/>
    <p:sldId id="285" r:id="rId29"/>
    <p:sldId id="290" r:id="rId30"/>
    <p:sldId id="287" r:id="rId31"/>
    <p:sldId id="288" r:id="rId32"/>
    <p:sldId id="282" r:id="rId33"/>
    <p:sldId id="291" r:id="rId34"/>
    <p:sldId id="260" r:id="rId3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48A056-8823-4E97-B663-9387B38A27B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899DF-8582-41C0-A0D8-AC20B37FF7E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Ulaşım Ağları</a:t>
          </a:r>
          <a:r>
            <a:rPr lang="tr-TR"/>
            <a:t>: Bir şehirdeki ulaşım ağlarını yönetmek için kullanılabilir. Örneğin, bir otobüs veya metro ağındaki en kısa yol güzergahlarını belirlemek için kullanılabilir.</a:t>
          </a:r>
          <a:endParaRPr lang="en-US"/>
        </a:p>
      </dgm:t>
    </dgm:pt>
    <dgm:pt modelId="{0AC039ED-BCCC-4BD8-B950-FFE5E17853E9}" type="parTrans" cxnId="{E7D2D222-AA1D-41BB-8585-7FCA53406BE4}">
      <dgm:prSet/>
      <dgm:spPr/>
      <dgm:t>
        <a:bodyPr/>
        <a:lstStyle/>
        <a:p>
          <a:endParaRPr lang="en-US"/>
        </a:p>
      </dgm:t>
    </dgm:pt>
    <dgm:pt modelId="{B22EFAB4-5AF0-4FF5-A4AE-AF0B272B99EF}" type="sibTrans" cxnId="{E7D2D222-AA1D-41BB-8585-7FCA53406BE4}">
      <dgm:prSet/>
      <dgm:spPr/>
      <dgm:t>
        <a:bodyPr/>
        <a:lstStyle/>
        <a:p>
          <a:endParaRPr lang="en-US"/>
        </a:p>
      </dgm:t>
    </dgm:pt>
    <dgm:pt modelId="{8F548D72-605F-4F1A-A160-AD99BE1F18F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Telekomünikasyon Ağları</a:t>
          </a:r>
          <a:r>
            <a:rPr lang="tr-TR" baseline="0"/>
            <a:t>:</a:t>
          </a:r>
          <a:r>
            <a:rPr lang="tr-TR"/>
            <a:t> Telefon, internet veya diğer iletişim ağlarında</a:t>
          </a:r>
          <a:r>
            <a:rPr lang="tr-TR" baseline="0"/>
            <a:t>, </a:t>
          </a:r>
          <a:r>
            <a:rPr lang="tr-TR"/>
            <a:t>veri paketlerinin en hızlı şekilde iletilmesi için kullanılabilir.</a:t>
          </a:r>
          <a:endParaRPr lang="en-US"/>
        </a:p>
      </dgm:t>
    </dgm:pt>
    <dgm:pt modelId="{3C3BB0CB-8D44-44B0-8E9F-A5DD7935042F}" type="parTrans" cxnId="{78BD6E0A-0C15-4F4E-A10E-C30EAAC58E7C}">
      <dgm:prSet/>
      <dgm:spPr/>
      <dgm:t>
        <a:bodyPr/>
        <a:lstStyle/>
        <a:p>
          <a:endParaRPr lang="en-US"/>
        </a:p>
      </dgm:t>
    </dgm:pt>
    <dgm:pt modelId="{04017036-D2BD-4AB7-B21D-B5C415FDDB65}" type="sibTrans" cxnId="{78BD6E0A-0C15-4F4E-A10E-C30EAAC58E7C}">
      <dgm:prSet/>
      <dgm:spPr/>
      <dgm:t>
        <a:bodyPr/>
        <a:lstStyle/>
        <a:p>
          <a:endParaRPr lang="en-US"/>
        </a:p>
      </dgm:t>
    </dgm:pt>
    <dgm:pt modelId="{BBD9C9DF-567B-449F-8E0B-B52A7DEB1FD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Lojistik ve Dağıtım</a:t>
          </a:r>
          <a:r>
            <a:rPr lang="tr-TR"/>
            <a:t>: Ürünlerin en kısa sürede ve en az maliyetle belirli noktalara taşınması için kullanılabilir</a:t>
          </a:r>
          <a:r>
            <a:rPr lang="tr-TR" baseline="0"/>
            <a:t>.</a:t>
          </a:r>
          <a:endParaRPr lang="en-US"/>
        </a:p>
      </dgm:t>
    </dgm:pt>
    <dgm:pt modelId="{89F93A3E-3DD5-4C69-A72C-9C2245C32A07}" type="parTrans" cxnId="{17742B89-7632-40C6-BB83-50E0CD071343}">
      <dgm:prSet/>
      <dgm:spPr/>
      <dgm:t>
        <a:bodyPr/>
        <a:lstStyle/>
        <a:p>
          <a:endParaRPr lang="en-US"/>
        </a:p>
      </dgm:t>
    </dgm:pt>
    <dgm:pt modelId="{D8525ECA-6673-43F6-A7CC-8AD72C03F204}" type="sibTrans" cxnId="{17742B89-7632-40C6-BB83-50E0CD071343}">
      <dgm:prSet/>
      <dgm:spPr/>
      <dgm:t>
        <a:bodyPr/>
        <a:lstStyle/>
        <a:p>
          <a:endParaRPr lang="en-US"/>
        </a:p>
      </dgm:t>
    </dgm:pt>
    <dgm:pt modelId="{36F07A9A-B64C-48E4-9637-4017A9970D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Yol Tarifleri</a:t>
          </a:r>
          <a:r>
            <a:rPr lang="tr-TR"/>
            <a:t>: Navigasyon uygulamaları, </a:t>
          </a:r>
          <a:r>
            <a:rPr lang="tr-TR" baseline="0"/>
            <a:t>Bellman-Ford</a:t>
          </a:r>
          <a:r>
            <a:rPr lang="tr-TR"/>
            <a:t> algoritmasını kullanarak kullanıcılara en hızlı veya en kısa rota önerileri sunabilir.</a:t>
          </a:r>
          <a:endParaRPr lang="en-US"/>
        </a:p>
      </dgm:t>
    </dgm:pt>
    <dgm:pt modelId="{AC14D435-D2E9-44EC-AD92-3C2A294575CF}" type="parTrans" cxnId="{5AABCC03-D4AB-4DB8-872C-DE9C58155577}">
      <dgm:prSet/>
      <dgm:spPr/>
      <dgm:t>
        <a:bodyPr/>
        <a:lstStyle/>
        <a:p>
          <a:endParaRPr lang="en-US"/>
        </a:p>
      </dgm:t>
    </dgm:pt>
    <dgm:pt modelId="{F7369510-5A99-4A8F-87DE-E3FA6CA6F0CB}" type="sibTrans" cxnId="{5AABCC03-D4AB-4DB8-872C-DE9C58155577}">
      <dgm:prSet/>
      <dgm:spPr/>
      <dgm:t>
        <a:bodyPr/>
        <a:lstStyle/>
        <a:p>
          <a:endParaRPr lang="en-US"/>
        </a:p>
      </dgm:t>
    </dgm:pt>
    <dgm:pt modelId="{815BDDD5-41CD-469B-9EDF-B08372D3704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Oyun Geliştirme</a:t>
          </a:r>
          <a:r>
            <a:rPr lang="tr-TR" baseline="0"/>
            <a:t>:</a:t>
          </a:r>
          <a:r>
            <a:rPr lang="tr-TR"/>
            <a:t> Oyunlarda yapay zeka ve NPC (Non-Player Character) hareketlerini yönlendirmek için kullanılabilir. Örneğin</a:t>
          </a:r>
          <a:r>
            <a:rPr lang="tr-TR" baseline="0"/>
            <a:t>, </a:t>
          </a:r>
          <a:r>
            <a:rPr lang="tr-TR"/>
            <a:t>bir oyunda düşman NPC'lerin oyuncuya </a:t>
          </a:r>
          <a:r>
            <a:rPr lang="tr-TR" baseline="0"/>
            <a:t>en kısa </a:t>
          </a:r>
          <a:r>
            <a:rPr lang="tr-TR"/>
            <a:t>yoldan ulaşması için kullanılabilir.</a:t>
          </a:r>
          <a:endParaRPr lang="en-US"/>
        </a:p>
      </dgm:t>
    </dgm:pt>
    <dgm:pt modelId="{CBA24969-74BA-4D94-871B-6CF8642EDE00}" type="parTrans" cxnId="{269B9D8D-CBFA-4940-9BB6-1D45C9D36165}">
      <dgm:prSet/>
      <dgm:spPr/>
      <dgm:t>
        <a:bodyPr/>
        <a:lstStyle/>
        <a:p>
          <a:endParaRPr lang="en-US"/>
        </a:p>
      </dgm:t>
    </dgm:pt>
    <dgm:pt modelId="{8A5301D3-3B6F-4F48-A52C-117490FF29BF}" type="sibTrans" cxnId="{269B9D8D-CBFA-4940-9BB6-1D45C9D36165}">
      <dgm:prSet/>
      <dgm:spPr/>
      <dgm:t>
        <a:bodyPr/>
        <a:lstStyle/>
        <a:p>
          <a:endParaRPr lang="en-US"/>
        </a:p>
      </dgm:t>
    </dgm:pt>
    <dgm:pt modelId="{5F867DA1-64C5-4674-88C7-ECBC597CD09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Enerji Dağıtımı</a:t>
          </a:r>
          <a:r>
            <a:rPr lang="tr-TR"/>
            <a:t>: Elektrik şebekelerinde enerjinin en verimli ve hızlı </a:t>
          </a:r>
          <a:r>
            <a:rPr lang="tr-TR" baseline="0"/>
            <a:t>şekilde </a:t>
          </a:r>
          <a:r>
            <a:rPr lang="tr-TR"/>
            <a:t>dağıtılması için kullanılabilir</a:t>
          </a:r>
          <a:r>
            <a:rPr lang="tr-TR" baseline="0"/>
            <a:t>.</a:t>
          </a:r>
          <a:endParaRPr lang="en-US"/>
        </a:p>
      </dgm:t>
    </dgm:pt>
    <dgm:pt modelId="{3AC3D053-8514-4A8C-92AB-F9C75EFFE22A}" type="parTrans" cxnId="{11D9FADE-8DA1-4DC8-90CB-9F469289C8BF}">
      <dgm:prSet/>
      <dgm:spPr/>
      <dgm:t>
        <a:bodyPr/>
        <a:lstStyle/>
        <a:p>
          <a:endParaRPr lang="en-US"/>
        </a:p>
      </dgm:t>
    </dgm:pt>
    <dgm:pt modelId="{79744ECB-CE49-48B2-A879-8C42391D579F}" type="sibTrans" cxnId="{11D9FADE-8DA1-4DC8-90CB-9F469289C8BF}">
      <dgm:prSet/>
      <dgm:spPr/>
      <dgm:t>
        <a:bodyPr/>
        <a:lstStyle/>
        <a:p>
          <a:endParaRPr lang="en-US"/>
        </a:p>
      </dgm:t>
    </dgm:pt>
    <dgm:pt modelId="{29AC8F16-1D23-414B-88FB-7A1A11A407DF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/>
            <a:t>Finansal Modeller</a:t>
          </a:r>
          <a:r>
            <a:rPr lang="tr-TR"/>
            <a:t>: Finansal piyasalarda arbitraj fırsatlarını belirlemek veya risk yönetimi yapmak için kullanılabilir</a:t>
          </a:r>
          <a:r>
            <a:rPr lang="tr-TR" baseline="0"/>
            <a:t>.</a:t>
          </a:r>
          <a:endParaRPr lang="en-US"/>
        </a:p>
      </dgm:t>
    </dgm:pt>
    <dgm:pt modelId="{5D08C77A-8A64-4AA6-AE5C-57610866B609}" type="parTrans" cxnId="{EE82BEFA-C1F4-4149-9D2C-534ED2643552}">
      <dgm:prSet/>
      <dgm:spPr/>
      <dgm:t>
        <a:bodyPr/>
        <a:lstStyle/>
        <a:p>
          <a:endParaRPr lang="en-US"/>
        </a:p>
      </dgm:t>
    </dgm:pt>
    <dgm:pt modelId="{95D7157A-61F6-4CB7-9CFE-A2C0B430A166}" type="sibTrans" cxnId="{EE82BEFA-C1F4-4149-9D2C-534ED2643552}">
      <dgm:prSet/>
      <dgm:spPr/>
      <dgm:t>
        <a:bodyPr/>
        <a:lstStyle/>
        <a:p>
          <a:endParaRPr lang="en-US"/>
        </a:p>
      </dgm:t>
    </dgm:pt>
    <dgm:pt modelId="{951B6525-CC27-4F71-A850-7A6F58ADA394}" type="pres">
      <dgm:prSet presAssocID="{C548A056-8823-4E97-B663-9387B38A27B0}" presName="root" presStyleCnt="0">
        <dgm:presLayoutVars>
          <dgm:dir/>
          <dgm:resizeHandles val="exact"/>
        </dgm:presLayoutVars>
      </dgm:prSet>
      <dgm:spPr/>
    </dgm:pt>
    <dgm:pt modelId="{18FACBFB-89DA-4F0F-8629-32FE1C957DA3}" type="pres">
      <dgm:prSet presAssocID="{E5D899DF-8582-41C0-A0D8-AC20B37FF7EB}" presName="compNode" presStyleCnt="0"/>
      <dgm:spPr/>
    </dgm:pt>
    <dgm:pt modelId="{F98D73BC-D724-44B8-A19C-F42E3B1ABC15}" type="pres">
      <dgm:prSet presAssocID="{E5D899DF-8582-41C0-A0D8-AC20B37FF7E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tobüs"/>
        </a:ext>
      </dgm:extLst>
    </dgm:pt>
    <dgm:pt modelId="{27746BF6-8751-41AA-A1A3-698B585F5FC9}" type="pres">
      <dgm:prSet presAssocID="{E5D899DF-8582-41C0-A0D8-AC20B37FF7EB}" presName="spaceRect" presStyleCnt="0"/>
      <dgm:spPr/>
    </dgm:pt>
    <dgm:pt modelId="{FDC78503-C2BF-4570-92DA-21715ADE68E1}" type="pres">
      <dgm:prSet presAssocID="{E5D899DF-8582-41C0-A0D8-AC20B37FF7EB}" presName="textRect" presStyleLbl="revTx" presStyleIdx="0" presStyleCnt="7">
        <dgm:presLayoutVars>
          <dgm:chMax val="1"/>
          <dgm:chPref val="1"/>
        </dgm:presLayoutVars>
      </dgm:prSet>
      <dgm:spPr/>
    </dgm:pt>
    <dgm:pt modelId="{CD936BBE-591E-49AF-B2C8-E43A77DAFB40}" type="pres">
      <dgm:prSet presAssocID="{B22EFAB4-5AF0-4FF5-A4AE-AF0B272B99EF}" presName="sibTrans" presStyleCnt="0"/>
      <dgm:spPr/>
    </dgm:pt>
    <dgm:pt modelId="{633BCC7D-EA18-4241-8B0C-8187EEBBB011}" type="pres">
      <dgm:prSet presAssocID="{8F548D72-605F-4F1A-A160-AD99BE1F18F5}" presName="compNode" presStyleCnt="0"/>
      <dgm:spPr/>
    </dgm:pt>
    <dgm:pt modelId="{56527E35-918A-44CF-9A13-3082C306B2AE}" type="pres">
      <dgm:prSet presAssocID="{8F548D72-605F-4F1A-A160-AD99BE1F18F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fon"/>
        </a:ext>
      </dgm:extLst>
    </dgm:pt>
    <dgm:pt modelId="{C6A494F4-1E71-488C-973F-89834CE7909A}" type="pres">
      <dgm:prSet presAssocID="{8F548D72-605F-4F1A-A160-AD99BE1F18F5}" presName="spaceRect" presStyleCnt="0"/>
      <dgm:spPr/>
    </dgm:pt>
    <dgm:pt modelId="{BD8769D7-63B8-456C-B02D-6DA889A03E0E}" type="pres">
      <dgm:prSet presAssocID="{8F548D72-605F-4F1A-A160-AD99BE1F18F5}" presName="textRect" presStyleLbl="revTx" presStyleIdx="1" presStyleCnt="7">
        <dgm:presLayoutVars>
          <dgm:chMax val="1"/>
          <dgm:chPref val="1"/>
        </dgm:presLayoutVars>
      </dgm:prSet>
      <dgm:spPr/>
    </dgm:pt>
    <dgm:pt modelId="{5539DB14-E551-4908-97B7-74376D2FCD87}" type="pres">
      <dgm:prSet presAssocID="{04017036-D2BD-4AB7-B21D-B5C415FDDB65}" presName="sibTrans" presStyleCnt="0"/>
      <dgm:spPr/>
    </dgm:pt>
    <dgm:pt modelId="{D111B28E-9253-4B4C-BD24-D1AB39388AA5}" type="pres">
      <dgm:prSet presAssocID="{BBD9C9DF-567B-449F-8E0B-B52A7DEB1FD7}" presName="compNode" presStyleCnt="0"/>
      <dgm:spPr/>
    </dgm:pt>
    <dgm:pt modelId="{CD1F335D-D025-4592-89FC-DA7AE9CFB758}" type="pres">
      <dgm:prSet presAssocID="{BBD9C9DF-567B-449F-8E0B-B52A7DEB1FD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F68AF953-A716-4310-869A-88E280F6E7B1}" type="pres">
      <dgm:prSet presAssocID="{BBD9C9DF-567B-449F-8E0B-B52A7DEB1FD7}" presName="spaceRect" presStyleCnt="0"/>
      <dgm:spPr/>
    </dgm:pt>
    <dgm:pt modelId="{364ECF8E-7937-442C-8A16-66DD37685B78}" type="pres">
      <dgm:prSet presAssocID="{BBD9C9DF-567B-449F-8E0B-B52A7DEB1FD7}" presName="textRect" presStyleLbl="revTx" presStyleIdx="2" presStyleCnt="7">
        <dgm:presLayoutVars>
          <dgm:chMax val="1"/>
          <dgm:chPref val="1"/>
        </dgm:presLayoutVars>
      </dgm:prSet>
      <dgm:spPr/>
    </dgm:pt>
    <dgm:pt modelId="{09733379-5993-454B-9E9F-E5AD17E73614}" type="pres">
      <dgm:prSet presAssocID="{D8525ECA-6673-43F6-A7CC-8AD72C03F204}" presName="sibTrans" presStyleCnt="0"/>
      <dgm:spPr/>
    </dgm:pt>
    <dgm:pt modelId="{3E798623-A1A1-49D2-BFE8-8D1B756FC784}" type="pres">
      <dgm:prSet presAssocID="{36F07A9A-B64C-48E4-9637-4017A9970DE8}" presName="compNode" presStyleCnt="0"/>
      <dgm:spPr/>
    </dgm:pt>
    <dgm:pt modelId="{9CF6EE3B-821D-4C5E-863C-F4A1D86D2C2E}" type="pres">
      <dgm:prSet presAssocID="{36F07A9A-B64C-48E4-9637-4017A9970DE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aba"/>
        </a:ext>
      </dgm:extLst>
    </dgm:pt>
    <dgm:pt modelId="{5AE4324D-43F3-466B-9D24-1062D5AEFBA0}" type="pres">
      <dgm:prSet presAssocID="{36F07A9A-B64C-48E4-9637-4017A9970DE8}" presName="spaceRect" presStyleCnt="0"/>
      <dgm:spPr/>
    </dgm:pt>
    <dgm:pt modelId="{FAD045BE-1323-4ED4-AF94-620C1C0D3329}" type="pres">
      <dgm:prSet presAssocID="{36F07A9A-B64C-48E4-9637-4017A9970DE8}" presName="textRect" presStyleLbl="revTx" presStyleIdx="3" presStyleCnt="7">
        <dgm:presLayoutVars>
          <dgm:chMax val="1"/>
          <dgm:chPref val="1"/>
        </dgm:presLayoutVars>
      </dgm:prSet>
      <dgm:spPr/>
    </dgm:pt>
    <dgm:pt modelId="{CB4B9556-CDD3-4EA4-A296-9F8091CC83B0}" type="pres">
      <dgm:prSet presAssocID="{F7369510-5A99-4A8F-87DE-E3FA6CA6F0CB}" presName="sibTrans" presStyleCnt="0"/>
      <dgm:spPr/>
    </dgm:pt>
    <dgm:pt modelId="{46C7ED39-BE8D-44E0-837D-3CF2E5F9D7DD}" type="pres">
      <dgm:prSet presAssocID="{815BDDD5-41CD-469B-9EDF-B08372D37048}" presName="compNode" presStyleCnt="0"/>
      <dgm:spPr/>
    </dgm:pt>
    <dgm:pt modelId="{CA4919D2-0DE7-4556-877B-3E654C0FA394}" type="pres">
      <dgm:prSet presAssocID="{815BDDD5-41CD-469B-9EDF-B08372D3704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F17195B-E1B4-4ED1-BB83-AA3CCE158C90}" type="pres">
      <dgm:prSet presAssocID="{815BDDD5-41CD-469B-9EDF-B08372D37048}" presName="spaceRect" presStyleCnt="0"/>
      <dgm:spPr/>
    </dgm:pt>
    <dgm:pt modelId="{3AF709AF-7168-4C5F-9BCC-2CF09A0706D8}" type="pres">
      <dgm:prSet presAssocID="{815BDDD5-41CD-469B-9EDF-B08372D37048}" presName="textRect" presStyleLbl="revTx" presStyleIdx="4" presStyleCnt="7">
        <dgm:presLayoutVars>
          <dgm:chMax val="1"/>
          <dgm:chPref val="1"/>
        </dgm:presLayoutVars>
      </dgm:prSet>
      <dgm:spPr/>
    </dgm:pt>
    <dgm:pt modelId="{610DF613-43BB-4138-B65A-77E0E8ACF3EA}" type="pres">
      <dgm:prSet presAssocID="{8A5301D3-3B6F-4F48-A52C-117490FF29BF}" presName="sibTrans" presStyleCnt="0"/>
      <dgm:spPr/>
    </dgm:pt>
    <dgm:pt modelId="{C43ABBAA-21C5-446D-AE0E-10F799912221}" type="pres">
      <dgm:prSet presAssocID="{5F867DA1-64C5-4674-88C7-ECBC597CD09B}" presName="compNode" presStyleCnt="0"/>
      <dgm:spPr/>
    </dgm:pt>
    <dgm:pt modelId="{089F2693-CBDE-4943-9519-8A2F4D78E79C}" type="pres">
      <dgm:prSet presAssocID="{5F867DA1-64C5-4674-88C7-ECBC597CD09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österge"/>
        </a:ext>
      </dgm:extLst>
    </dgm:pt>
    <dgm:pt modelId="{7FCCC86E-A124-4BA4-96D8-D4FA851F7A3D}" type="pres">
      <dgm:prSet presAssocID="{5F867DA1-64C5-4674-88C7-ECBC597CD09B}" presName="spaceRect" presStyleCnt="0"/>
      <dgm:spPr/>
    </dgm:pt>
    <dgm:pt modelId="{94969975-FC28-41C4-9AAC-9149FF17DAC2}" type="pres">
      <dgm:prSet presAssocID="{5F867DA1-64C5-4674-88C7-ECBC597CD09B}" presName="textRect" presStyleLbl="revTx" presStyleIdx="5" presStyleCnt="7">
        <dgm:presLayoutVars>
          <dgm:chMax val="1"/>
          <dgm:chPref val="1"/>
        </dgm:presLayoutVars>
      </dgm:prSet>
      <dgm:spPr/>
    </dgm:pt>
    <dgm:pt modelId="{8D4A0F0B-994B-4FE4-A121-D50347F29B27}" type="pres">
      <dgm:prSet presAssocID="{79744ECB-CE49-48B2-A879-8C42391D579F}" presName="sibTrans" presStyleCnt="0"/>
      <dgm:spPr/>
    </dgm:pt>
    <dgm:pt modelId="{1A287240-F8B2-46EE-8C6D-7DF76715F0E0}" type="pres">
      <dgm:prSet presAssocID="{29AC8F16-1D23-414B-88FB-7A1A11A407DF}" presName="compNode" presStyleCnt="0"/>
      <dgm:spPr/>
    </dgm:pt>
    <dgm:pt modelId="{CC0C3FF6-0D60-451F-A706-8A9BCAFBA92E}" type="pres">
      <dgm:prSet presAssocID="{29AC8F16-1D23-414B-88FB-7A1A11A407D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a"/>
        </a:ext>
      </dgm:extLst>
    </dgm:pt>
    <dgm:pt modelId="{C139CF65-7C00-490B-89F4-FA6A6DE08776}" type="pres">
      <dgm:prSet presAssocID="{29AC8F16-1D23-414B-88FB-7A1A11A407DF}" presName="spaceRect" presStyleCnt="0"/>
      <dgm:spPr/>
    </dgm:pt>
    <dgm:pt modelId="{46FA446D-D503-4C62-8C76-44A699C53A5D}" type="pres">
      <dgm:prSet presAssocID="{29AC8F16-1D23-414B-88FB-7A1A11A407D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AABCC03-D4AB-4DB8-872C-DE9C58155577}" srcId="{C548A056-8823-4E97-B663-9387B38A27B0}" destId="{36F07A9A-B64C-48E4-9637-4017A9970DE8}" srcOrd="3" destOrd="0" parTransId="{AC14D435-D2E9-44EC-AD92-3C2A294575CF}" sibTransId="{F7369510-5A99-4A8F-87DE-E3FA6CA6F0CB}"/>
    <dgm:cxn modelId="{78BD6E0A-0C15-4F4E-A10E-C30EAAC58E7C}" srcId="{C548A056-8823-4E97-B663-9387B38A27B0}" destId="{8F548D72-605F-4F1A-A160-AD99BE1F18F5}" srcOrd="1" destOrd="0" parTransId="{3C3BB0CB-8D44-44B0-8E9F-A5DD7935042F}" sibTransId="{04017036-D2BD-4AB7-B21D-B5C415FDDB65}"/>
    <dgm:cxn modelId="{E7D2D222-AA1D-41BB-8585-7FCA53406BE4}" srcId="{C548A056-8823-4E97-B663-9387B38A27B0}" destId="{E5D899DF-8582-41C0-A0D8-AC20B37FF7EB}" srcOrd="0" destOrd="0" parTransId="{0AC039ED-BCCC-4BD8-B950-FFE5E17853E9}" sibTransId="{B22EFAB4-5AF0-4FF5-A4AE-AF0B272B99EF}"/>
    <dgm:cxn modelId="{6F19E728-BEDF-4B53-BC3D-C69AE8015BF5}" type="presOf" srcId="{5F867DA1-64C5-4674-88C7-ECBC597CD09B}" destId="{94969975-FC28-41C4-9AAC-9149FF17DAC2}" srcOrd="0" destOrd="0" presId="urn:microsoft.com/office/officeart/2018/2/layout/IconLabelList"/>
    <dgm:cxn modelId="{D2A2CB7A-2418-4EB5-828A-FD8EF542224E}" type="presOf" srcId="{36F07A9A-B64C-48E4-9637-4017A9970DE8}" destId="{FAD045BE-1323-4ED4-AF94-620C1C0D3329}" srcOrd="0" destOrd="0" presId="urn:microsoft.com/office/officeart/2018/2/layout/IconLabelList"/>
    <dgm:cxn modelId="{17742B89-7632-40C6-BB83-50E0CD071343}" srcId="{C548A056-8823-4E97-B663-9387B38A27B0}" destId="{BBD9C9DF-567B-449F-8E0B-B52A7DEB1FD7}" srcOrd="2" destOrd="0" parTransId="{89F93A3E-3DD5-4C69-A72C-9C2245C32A07}" sibTransId="{D8525ECA-6673-43F6-A7CC-8AD72C03F204}"/>
    <dgm:cxn modelId="{269B9D8D-CBFA-4940-9BB6-1D45C9D36165}" srcId="{C548A056-8823-4E97-B663-9387B38A27B0}" destId="{815BDDD5-41CD-469B-9EDF-B08372D37048}" srcOrd="4" destOrd="0" parTransId="{CBA24969-74BA-4D94-871B-6CF8642EDE00}" sibTransId="{8A5301D3-3B6F-4F48-A52C-117490FF29BF}"/>
    <dgm:cxn modelId="{8241C0AD-A422-4196-9D40-369AC5513B88}" type="presOf" srcId="{815BDDD5-41CD-469B-9EDF-B08372D37048}" destId="{3AF709AF-7168-4C5F-9BCC-2CF09A0706D8}" srcOrd="0" destOrd="0" presId="urn:microsoft.com/office/officeart/2018/2/layout/IconLabelList"/>
    <dgm:cxn modelId="{DB25C5B1-37E9-4FBA-85B0-8A289020676B}" type="presOf" srcId="{BBD9C9DF-567B-449F-8E0B-B52A7DEB1FD7}" destId="{364ECF8E-7937-442C-8A16-66DD37685B78}" srcOrd="0" destOrd="0" presId="urn:microsoft.com/office/officeart/2018/2/layout/IconLabelList"/>
    <dgm:cxn modelId="{FFBA7AB8-669E-4A3F-91B5-F6641B4619A8}" type="presOf" srcId="{C548A056-8823-4E97-B663-9387B38A27B0}" destId="{951B6525-CC27-4F71-A850-7A6F58ADA394}" srcOrd="0" destOrd="0" presId="urn:microsoft.com/office/officeart/2018/2/layout/IconLabelList"/>
    <dgm:cxn modelId="{FBB7F7D2-32F4-426E-9E51-CC52B0D3739B}" type="presOf" srcId="{E5D899DF-8582-41C0-A0D8-AC20B37FF7EB}" destId="{FDC78503-C2BF-4570-92DA-21715ADE68E1}" srcOrd="0" destOrd="0" presId="urn:microsoft.com/office/officeart/2018/2/layout/IconLabelList"/>
    <dgm:cxn modelId="{11D9FADE-8DA1-4DC8-90CB-9F469289C8BF}" srcId="{C548A056-8823-4E97-B663-9387B38A27B0}" destId="{5F867DA1-64C5-4674-88C7-ECBC597CD09B}" srcOrd="5" destOrd="0" parTransId="{3AC3D053-8514-4A8C-92AB-F9C75EFFE22A}" sibTransId="{79744ECB-CE49-48B2-A879-8C42391D579F}"/>
    <dgm:cxn modelId="{2236BAEE-FD49-47C6-8959-72B1C988696E}" type="presOf" srcId="{29AC8F16-1D23-414B-88FB-7A1A11A407DF}" destId="{46FA446D-D503-4C62-8C76-44A699C53A5D}" srcOrd="0" destOrd="0" presId="urn:microsoft.com/office/officeart/2018/2/layout/IconLabelList"/>
    <dgm:cxn modelId="{C1A3CCF9-14B0-4FE6-80D6-1F2F84182DA6}" type="presOf" srcId="{8F548D72-605F-4F1A-A160-AD99BE1F18F5}" destId="{BD8769D7-63B8-456C-B02D-6DA889A03E0E}" srcOrd="0" destOrd="0" presId="urn:microsoft.com/office/officeart/2018/2/layout/IconLabelList"/>
    <dgm:cxn modelId="{EE82BEFA-C1F4-4149-9D2C-534ED2643552}" srcId="{C548A056-8823-4E97-B663-9387B38A27B0}" destId="{29AC8F16-1D23-414B-88FB-7A1A11A407DF}" srcOrd="6" destOrd="0" parTransId="{5D08C77A-8A64-4AA6-AE5C-57610866B609}" sibTransId="{95D7157A-61F6-4CB7-9CFE-A2C0B430A166}"/>
    <dgm:cxn modelId="{9831ADD8-4A2E-4FD9-9982-EFED03FF23D6}" type="presParOf" srcId="{951B6525-CC27-4F71-A850-7A6F58ADA394}" destId="{18FACBFB-89DA-4F0F-8629-32FE1C957DA3}" srcOrd="0" destOrd="0" presId="urn:microsoft.com/office/officeart/2018/2/layout/IconLabelList"/>
    <dgm:cxn modelId="{F8F9A68C-4A78-48D8-A22B-BA7E73B77373}" type="presParOf" srcId="{18FACBFB-89DA-4F0F-8629-32FE1C957DA3}" destId="{F98D73BC-D724-44B8-A19C-F42E3B1ABC15}" srcOrd="0" destOrd="0" presId="urn:microsoft.com/office/officeart/2018/2/layout/IconLabelList"/>
    <dgm:cxn modelId="{DB333999-3B52-4B60-A5EF-B240E1780EE9}" type="presParOf" srcId="{18FACBFB-89DA-4F0F-8629-32FE1C957DA3}" destId="{27746BF6-8751-41AA-A1A3-698B585F5FC9}" srcOrd="1" destOrd="0" presId="urn:microsoft.com/office/officeart/2018/2/layout/IconLabelList"/>
    <dgm:cxn modelId="{6A94C120-977F-4FFA-A913-B4143848E6C1}" type="presParOf" srcId="{18FACBFB-89DA-4F0F-8629-32FE1C957DA3}" destId="{FDC78503-C2BF-4570-92DA-21715ADE68E1}" srcOrd="2" destOrd="0" presId="urn:microsoft.com/office/officeart/2018/2/layout/IconLabelList"/>
    <dgm:cxn modelId="{5E6782BE-9418-4A5D-8FC5-65AFAECF800F}" type="presParOf" srcId="{951B6525-CC27-4F71-A850-7A6F58ADA394}" destId="{CD936BBE-591E-49AF-B2C8-E43A77DAFB40}" srcOrd="1" destOrd="0" presId="urn:microsoft.com/office/officeart/2018/2/layout/IconLabelList"/>
    <dgm:cxn modelId="{567023DE-409B-4DF8-A4DD-05E19B9B0B17}" type="presParOf" srcId="{951B6525-CC27-4F71-A850-7A6F58ADA394}" destId="{633BCC7D-EA18-4241-8B0C-8187EEBBB011}" srcOrd="2" destOrd="0" presId="urn:microsoft.com/office/officeart/2018/2/layout/IconLabelList"/>
    <dgm:cxn modelId="{B136A670-B12E-42E3-B130-5E739FE561BB}" type="presParOf" srcId="{633BCC7D-EA18-4241-8B0C-8187EEBBB011}" destId="{56527E35-918A-44CF-9A13-3082C306B2AE}" srcOrd="0" destOrd="0" presId="urn:microsoft.com/office/officeart/2018/2/layout/IconLabelList"/>
    <dgm:cxn modelId="{FE512925-F611-4CA2-9D0A-CB188D6E7F5F}" type="presParOf" srcId="{633BCC7D-EA18-4241-8B0C-8187EEBBB011}" destId="{C6A494F4-1E71-488C-973F-89834CE7909A}" srcOrd="1" destOrd="0" presId="urn:microsoft.com/office/officeart/2018/2/layout/IconLabelList"/>
    <dgm:cxn modelId="{63AB6223-444E-4B1A-ACB7-35A840F695D6}" type="presParOf" srcId="{633BCC7D-EA18-4241-8B0C-8187EEBBB011}" destId="{BD8769D7-63B8-456C-B02D-6DA889A03E0E}" srcOrd="2" destOrd="0" presId="urn:microsoft.com/office/officeart/2018/2/layout/IconLabelList"/>
    <dgm:cxn modelId="{9C4B84BD-0D29-4D7B-A460-1856A7D76D16}" type="presParOf" srcId="{951B6525-CC27-4F71-A850-7A6F58ADA394}" destId="{5539DB14-E551-4908-97B7-74376D2FCD87}" srcOrd="3" destOrd="0" presId="urn:microsoft.com/office/officeart/2018/2/layout/IconLabelList"/>
    <dgm:cxn modelId="{49CF3435-BC7D-45D0-A787-E45ADC0093A3}" type="presParOf" srcId="{951B6525-CC27-4F71-A850-7A6F58ADA394}" destId="{D111B28E-9253-4B4C-BD24-D1AB39388AA5}" srcOrd="4" destOrd="0" presId="urn:microsoft.com/office/officeart/2018/2/layout/IconLabelList"/>
    <dgm:cxn modelId="{0FC9AE2C-6166-4C6D-BE4A-D5B1DA0FC30F}" type="presParOf" srcId="{D111B28E-9253-4B4C-BD24-D1AB39388AA5}" destId="{CD1F335D-D025-4592-89FC-DA7AE9CFB758}" srcOrd="0" destOrd="0" presId="urn:microsoft.com/office/officeart/2018/2/layout/IconLabelList"/>
    <dgm:cxn modelId="{A4CE39B5-962C-4068-B016-233F31426260}" type="presParOf" srcId="{D111B28E-9253-4B4C-BD24-D1AB39388AA5}" destId="{F68AF953-A716-4310-869A-88E280F6E7B1}" srcOrd="1" destOrd="0" presId="urn:microsoft.com/office/officeart/2018/2/layout/IconLabelList"/>
    <dgm:cxn modelId="{4B738329-A4E6-499B-A8CB-0A1E44E9C13A}" type="presParOf" srcId="{D111B28E-9253-4B4C-BD24-D1AB39388AA5}" destId="{364ECF8E-7937-442C-8A16-66DD37685B78}" srcOrd="2" destOrd="0" presId="urn:microsoft.com/office/officeart/2018/2/layout/IconLabelList"/>
    <dgm:cxn modelId="{F521B0D5-BB0C-4A75-90F2-AF51A39CB63E}" type="presParOf" srcId="{951B6525-CC27-4F71-A850-7A6F58ADA394}" destId="{09733379-5993-454B-9E9F-E5AD17E73614}" srcOrd="5" destOrd="0" presId="urn:microsoft.com/office/officeart/2018/2/layout/IconLabelList"/>
    <dgm:cxn modelId="{D974E136-35F5-407C-83EF-50F67DD47EB8}" type="presParOf" srcId="{951B6525-CC27-4F71-A850-7A6F58ADA394}" destId="{3E798623-A1A1-49D2-BFE8-8D1B756FC784}" srcOrd="6" destOrd="0" presId="urn:microsoft.com/office/officeart/2018/2/layout/IconLabelList"/>
    <dgm:cxn modelId="{F62342D5-A4DD-41B4-B4E7-8ED636CDD934}" type="presParOf" srcId="{3E798623-A1A1-49D2-BFE8-8D1B756FC784}" destId="{9CF6EE3B-821D-4C5E-863C-F4A1D86D2C2E}" srcOrd="0" destOrd="0" presId="urn:microsoft.com/office/officeart/2018/2/layout/IconLabelList"/>
    <dgm:cxn modelId="{34053978-89E7-4941-97B0-E791716F8DCB}" type="presParOf" srcId="{3E798623-A1A1-49D2-BFE8-8D1B756FC784}" destId="{5AE4324D-43F3-466B-9D24-1062D5AEFBA0}" srcOrd="1" destOrd="0" presId="urn:microsoft.com/office/officeart/2018/2/layout/IconLabelList"/>
    <dgm:cxn modelId="{A3919FF3-27BA-47C9-96A7-4BDED944BB27}" type="presParOf" srcId="{3E798623-A1A1-49D2-BFE8-8D1B756FC784}" destId="{FAD045BE-1323-4ED4-AF94-620C1C0D3329}" srcOrd="2" destOrd="0" presId="urn:microsoft.com/office/officeart/2018/2/layout/IconLabelList"/>
    <dgm:cxn modelId="{D10038EB-FAFD-4794-90BB-E2DB6847AF13}" type="presParOf" srcId="{951B6525-CC27-4F71-A850-7A6F58ADA394}" destId="{CB4B9556-CDD3-4EA4-A296-9F8091CC83B0}" srcOrd="7" destOrd="0" presId="urn:microsoft.com/office/officeart/2018/2/layout/IconLabelList"/>
    <dgm:cxn modelId="{BA14B507-2D8E-4F56-A793-4990C11F60C1}" type="presParOf" srcId="{951B6525-CC27-4F71-A850-7A6F58ADA394}" destId="{46C7ED39-BE8D-44E0-837D-3CF2E5F9D7DD}" srcOrd="8" destOrd="0" presId="urn:microsoft.com/office/officeart/2018/2/layout/IconLabelList"/>
    <dgm:cxn modelId="{4AFAD0E3-38E7-45B6-8ACE-E50CE2936B9D}" type="presParOf" srcId="{46C7ED39-BE8D-44E0-837D-3CF2E5F9D7DD}" destId="{CA4919D2-0DE7-4556-877B-3E654C0FA394}" srcOrd="0" destOrd="0" presId="urn:microsoft.com/office/officeart/2018/2/layout/IconLabelList"/>
    <dgm:cxn modelId="{6723EC68-73D5-45FA-A5DE-9FE58495FF1D}" type="presParOf" srcId="{46C7ED39-BE8D-44E0-837D-3CF2E5F9D7DD}" destId="{3F17195B-E1B4-4ED1-BB83-AA3CCE158C90}" srcOrd="1" destOrd="0" presId="urn:microsoft.com/office/officeart/2018/2/layout/IconLabelList"/>
    <dgm:cxn modelId="{E9CC4EF7-7227-4F82-B24D-3B0BAE485DDF}" type="presParOf" srcId="{46C7ED39-BE8D-44E0-837D-3CF2E5F9D7DD}" destId="{3AF709AF-7168-4C5F-9BCC-2CF09A0706D8}" srcOrd="2" destOrd="0" presId="urn:microsoft.com/office/officeart/2018/2/layout/IconLabelList"/>
    <dgm:cxn modelId="{42113B20-904B-4C61-86E7-A4879C6BC3D8}" type="presParOf" srcId="{951B6525-CC27-4F71-A850-7A6F58ADA394}" destId="{610DF613-43BB-4138-B65A-77E0E8ACF3EA}" srcOrd="9" destOrd="0" presId="urn:microsoft.com/office/officeart/2018/2/layout/IconLabelList"/>
    <dgm:cxn modelId="{EF3418DE-2515-4166-A304-288237D3B0C5}" type="presParOf" srcId="{951B6525-CC27-4F71-A850-7A6F58ADA394}" destId="{C43ABBAA-21C5-446D-AE0E-10F799912221}" srcOrd="10" destOrd="0" presId="urn:microsoft.com/office/officeart/2018/2/layout/IconLabelList"/>
    <dgm:cxn modelId="{8F38B28B-8C67-43A5-BA60-D04E81771EA6}" type="presParOf" srcId="{C43ABBAA-21C5-446D-AE0E-10F799912221}" destId="{089F2693-CBDE-4943-9519-8A2F4D78E79C}" srcOrd="0" destOrd="0" presId="urn:microsoft.com/office/officeart/2018/2/layout/IconLabelList"/>
    <dgm:cxn modelId="{6C02D190-5CA9-4274-930B-E59D905E2329}" type="presParOf" srcId="{C43ABBAA-21C5-446D-AE0E-10F799912221}" destId="{7FCCC86E-A124-4BA4-96D8-D4FA851F7A3D}" srcOrd="1" destOrd="0" presId="urn:microsoft.com/office/officeart/2018/2/layout/IconLabelList"/>
    <dgm:cxn modelId="{2878B161-ECFC-4C0F-94BB-7B8C126DF6AF}" type="presParOf" srcId="{C43ABBAA-21C5-446D-AE0E-10F799912221}" destId="{94969975-FC28-41C4-9AAC-9149FF17DAC2}" srcOrd="2" destOrd="0" presId="urn:microsoft.com/office/officeart/2018/2/layout/IconLabelList"/>
    <dgm:cxn modelId="{2164A62B-7BC5-495C-A366-1A36B277B982}" type="presParOf" srcId="{951B6525-CC27-4F71-A850-7A6F58ADA394}" destId="{8D4A0F0B-994B-4FE4-A121-D50347F29B27}" srcOrd="11" destOrd="0" presId="urn:microsoft.com/office/officeart/2018/2/layout/IconLabelList"/>
    <dgm:cxn modelId="{528449F5-D1EE-4623-849F-B41F180F10A7}" type="presParOf" srcId="{951B6525-CC27-4F71-A850-7A6F58ADA394}" destId="{1A287240-F8B2-46EE-8C6D-7DF76715F0E0}" srcOrd="12" destOrd="0" presId="urn:microsoft.com/office/officeart/2018/2/layout/IconLabelList"/>
    <dgm:cxn modelId="{1BC645CD-0188-4977-825A-F0A8D45AB63C}" type="presParOf" srcId="{1A287240-F8B2-46EE-8C6D-7DF76715F0E0}" destId="{CC0C3FF6-0D60-451F-A706-8A9BCAFBA92E}" srcOrd="0" destOrd="0" presId="urn:microsoft.com/office/officeart/2018/2/layout/IconLabelList"/>
    <dgm:cxn modelId="{B9CF602B-F45D-49AE-9A8C-D97C238E3F06}" type="presParOf" srcId="{1A287240-F8B2-46EE-8C6D-7DF76715F0E0}" destId="{C139CF65-7C00-490B-89F4-FA6A6DE08776}" srcOrd="1" destOrd="0" presId="urn:microsoft.com/office/officeart/2018/2/layout/IconLabelList"/>
    <dgm:cxn modelId="{7E1F52AC-362C-425F-A4FE-CF2674462FEF}" type="presParOf" srcId="{1A287240-F8B2-46EE-8C6D-7DF76715F0E0}" destId="{46FA446D-D503-4C62-8C76-44A699C53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4EBCEC-2288-442B-9065-4333A8D4B75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B4D7B0-5B63-4447-A07B-2BD16D48E431}">
      <dgm:prSet/>
      <dgm:spPr/>
      <dgm:t>
        <a:bodyPr/>
        <a:lstStyle/>
        <a:p>
          <a:r>
            <a:rPr lang="tr-TR"/>
            <a:t>Ahmet Emin ÖZ - 2211502028</a:t>
          </a:r>
          <a:endParaRPr lang="en-US"/>
        </a:p>
      </dgm:t>
    </dgm:pt>
    <dgm:pt modelId="{AC768730-A4B7-4872-B9BE-E793FAB92634}" type="parTrans" cxnId="{8B5EE05A-9959-4AA5-A0BF-44A677CC5DFE}">
      <dgm:prSet/>
      <dgm:spPr/>
      <dgm:t>
        <a:bodyPr/>
        <a:lstStyle/>
        <a:p>
          <a:endParaRPr lang="en-US"/>
        </a:p>
      </dgm:t>
    </dgm:pt>
    <dgm:pt modelId="{F0375DB3-C10A-486F-AFB3-28CE78FE0D1E}" type="sibTrans" cxnId="{8B5EE05A-9959-4AA5-A0BF-44A677CC5DFE}">
      <dgm:prSet/>
      <dgm:spPr/>
      <dgm:t>
        <a:bodyPr/>
        <a:lstStyle/>
        <a:p>
          <a:endParaRPr lang="en-US"/>
        </a:p>
      </dgm:t>
    </dgm:pt>
    <dgm:pt modelId="{897BDABF-970A-4D4E-9EFC-E1DD1AE56E71}">
      <dgm:prSet/>
      <dgm:spPr/>
      <dgm:t>
        <a:bodyPr/>
        <a:lstStyle/>
        <a:p>
          <a:r>
            <a:rPr lang="tr-TR"/>
            <a:t>Nurettin İlkan EVRAN - 2211502015</a:t>
          </a:r>
          <a:endParaRPr lang="en-US"/>
        </a:p>
      </dgm:t>
    </dgm:pt>
    <dgm:pt modelId="{27C02C69-04A7-4880-A087-32B238E12F3D}" type="parTrans" cxnId="{DFD54429-EEC7-4774-BDFB-475C1D15AC06}">
      <dgm:prSet/>
      <dgm:spPr/>
      <dgm:t>
        <a:bodyPr/>
        <a:lstStyle/>
        <a:p>
          <a:endParaRPr lang="en-US"/>
        </a:p>
      </dgm:t>
    </dgm:pt>
    <dgm:pt modelId="{5DD48361-4DDC-45DB-B681-AF2C70CD2E23}" type="sibTrans" cxnId="{DFD54429-EEC7-4774-BDFB-475C1D15AC06}">
      <dgm:prSet/>
      <dgm:spPr/>
      <dgm:t>
        <a:bodyPr/>
        <a:lstStyle/>
        <a:p>
          <a:endParaRPr lang="en-US"/>
        </a:p>
      </dgm:t>
    </dgm:pt>
    <dgm:pt modelId="{0C462AFF-B680-4B98-94A8-28C62EC4CB52}">
      <dgm:prSet/>
      <dgm:spPr/>
      <dgm:t>
        <a:bodyPr/>
        <a:lstStyle/>
        <a:p>
          <a:r>
            <a:rPr lang="tr-TR"/>
            <a:t>Yusuf Kazım MUTLU - 2211502222</a:t>
          </a:r>
          <a:endParaRPr lang="en-US"/>
        </a:p>
      </dgm:t>
    </dgm:pt>
    <dgm:pt modelId="{2EA927CE-CBD9-49C0-8932-20B41F40718F}" type="parTrans" cxnId="{F16D84C9-2DF1-4185-BE7B-4E0028AF77BC}">
      <dgm:prSet/>
      <dgm:spPr/>
      <dgm:t>
        <a:bodyPr/>
        <a:lstStyle/>
        <a:p>
          <a:endParaRPr lang="en-US"/>
        </a:p>
      </dgm:t>
    </dgm:pt>
    <dgm:pt modelId="{D2CC563F-3AE8-4F19-A13F-1BF440F85A23}" type="sibTrans" cxnId="{F16D84C9-2DF1-4185-BE7B-4E0028AF77BC}">
      <dgm:prSet/>
      <dgm:spPr/>
      <dgm:t>
        <a:bodyPr/>
        <a:lstStyle/>
        <a:p>
          <a:endParaRPr lang="en-US"/>
        </a:p>
      </dgm:t>
    </dgm:pt>
    <dgm:pt modelId="{DE102D03-B3F0-49A0-A425-618DB20E365E}">
      <dgm:prSet/>
      <dgm:spPr/>
      <dgm:t>
        <a:bodyPr/>
        <a:lstStyle/>
        <a:p>
          <a:r>
            <a:rPr lang="tr-TR"/>
            <a:t>Deniz Dursun - 2111502039</a:t>
          </a:r>
          <a:endParaRPr lang="en-US"/>
        </a:p>
      </dgm:t>
    </dgm:pt>
    <dgm:pt modelId="{E39343AD-0B4A-48C6-8CB4-A93C3BE8E352}" type="parTrans" cxnId="{2A51E345-F99D-4511-8660-34DD623E7A0F}">
      <dgm:prSet/>
      <dgm:spPr/>
      <dgm:t>
        <a:bodyPr/>
        <a:lstStyle/>
        <a:p>
          <a:endParaRPr lang="en-US"/>
        </a:p>
      </dgm:t>
    </dgm:pt>
    <dgm:pt modelId="{BD5AF6AB-845A-4806-BA7E-CE8ECE8D547E}" type="sibTrans" cxnId="{2A51E345-F99D-4511-8660-34DD623E7A0F}">
      <dgm:prSet/>
      <dgm:spPr/>
      <dgm:t>
        <a:bodyPr/>
        <a:lstStyle/>
        <a:p>
          <a:endParaRPr lang="en-US"/>
        </a:p>
      </dgm:t>
    </dgm:pt>
    <dgm:pt modelId="{256B3510-FDE5-4DF4-B146-80501810F30F}" type="pres">
      <dgm:prSet presAssocID="{CE4EBCEC-2288-442B-9065-4333A8D4B755}" presName="matrix" presStyleCnt="0">
        <dgm:presLayoutVars>
          <dgm:chMax val="1"/>
          <dgm:dir/>
          <dgm:resizeHandles val="exact"/>
        </dgm:presLayoutVars>
      </dgm:prSet>
      <dgm:spPr/>
    </dgm:pt>
    <dgm:pt modelId="{B5536A86-B495-4DB8-837D-ECB85F02AA6B}" type="pres">
      <dgm:prSet presAssocID="{CE4EBCEC-2288-442B-9065-4333A8D4B755}" presName="diamond" presStyleLbl="bgShp" presStyleIdx="0" presStyleCnt="1"/>
      <dgm:spPr/>
    </dgm:pt>
    <dgm:pt modelId="{1CBE5536-F16B-4A0F-B48A-74F0B0AD6F99}" type="pres">
      <dgm:prSet presAssocID="{CE4EBCEC-2288-442B-9065-4333A8D4B75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670391F-72A2-4788-AE30-15A83E3C578F}" type="pres">
      <dgm:prSet presAssocID="{CE4EBCEC-2288-442B-9065-4333A8D4B75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3946C7-5CFA-4212-BD5B-C0D1F3FE6D63}" type="pres">
      <dgm:prSet presAssocID="{CE4EBCEC-2288-442B-9065-4333A8D4B75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509A70-4235-46D6-9804-821610526EEE}" type="pres">
      <dgm:prSet presAssocID="{CE4EBCEC-2288-442B-9065-4333A8D4B75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C36A1D-4332-4F3B-BD5D-EEE9B2932C80}" type="presOf" srcId="{76B4D7B0-5B63-4447-A07B-2BD16D48E431}" destId="{1CBE5536-F16B-4A0F-B48A-74F0B0AD6F99}" srcOrd="0" destOrd="0" presId="urn:microsoft.com/office/officeart/2005/8/layout/matrix3"/>
    <dgm:cxn modelId="{DFD54429-EEC7-4774-BDFB-475C1D15AC06}" srcId="{CE4EBCEC-2288-442B-9065-4333A8D4B755}" destId="{897BDABF-970A-4D4E-9EFC-E1DD1AE56E71}" srcOrd="1" destOrd="0" parTransId="{27C02C69-04A7-4880-A087-32B238E12F3D}" sibTransId="{5DD48361-4DDC-45DB-B681-AF2C70CD2E23}"/>
    <dgm:cxn modelId="{2A51E345-F99D-4511-8660-34DD623E7A0F}" srcId="{CE4EBCEC-2288-442B-9065-4333A8D4B755}" destId="{DE102D03-B3F0-49A0-A425-618DB20E365E}" srcOrd="3" destOrd="0" parTransId="{E39343AD-0B4A-48C6-8CB4-A93C3BE8E352}" sibTransId="{BD5AF6AB-845A-4806-BA7E-CE8ECE8D547E}"/>
    <dgm:cxn modelId="{17D3E274-0A9F-4C77-A82B-BB64675B901F}" type="presOf" srcId="{897BDABF-970A-4D4E-9EFC-E1DD1AE56E71}" destId="{D670391F-72A2-4788-AE30-15A83E3C578F}" srcOrd="0" destOrd="0" presId="urn:microsoft.com/office/officeart/2005/8/layout/matrix3"/>
    <dgm:cxn modelId="{8B5EE05A-9959-4AA5-A0BF-44A677CC5DFE}" srcId="{CE4EBCEC-2288-442B-9065-4333A8D4B755}" destId="{76B4D7B0-5B63-4447-A07B-2BD16D48E431}" srcOrd="0" destOrd="0" parTransId="{AC768730-A4B7-4872-B9BE-E793FAB92634}" sibTransId="{F0375DB3-C10A-486F-AFB3-28CE78FE0D1E}"/>
    <dgm:cxn modelId="{7AB4A1C8-9857-4481-91EA-9C5EEAA4A2D3}" type="presOf" srcId="{CE4EBCEC-2288-442B-9065-4333A8D4B755}" destId="{256B3510-FDE5-4DF4-B146-80501810F30F}" srcOrd="0" destOrd="0" presId="urn:microsoft.com/office/officeart/2005/8/layout/matrix3"/>
    <dgm:cxn modelId="{F16D84C9-2DF1-4185-BE7B-4E0028AF77BC}" srcId="{CE4EBCEC-2288-442B-9065-4333A8D4B755}" destId="{0C462AFF-B680-4B98-94A8-28C62EC4CB52}" srcOrd="2" destOrd="0" parTransId="{2EA927CE-CBD9-49C0-8932-20B41F40718F}" sibTransId="{D2CC563F-3AE8-4F19-A13F-1BF440F85A23}"/>
    <dgm:cxn modelId="{D5EFCEEE-E929-4F06-BE89-2372358DD8EC}" type="presOf" srcId="{DE102D03-B3F0-49A0-A425-618DB20E365E}" destId="{9D509A70-4235-46D6-9804-821610526EEE}" srcOrd="0" destOrd="0" presId="urn:microsoft.com/office/officeart/2005/8/layout/matrix3"/>
    <dgm:cxn modelId="{827373FB-E619-4410-B786-D64E082B4CFC}" type="presOf" srcId="{0C462AFF-B680-4B98-94A8-28C62EC4CB52}" destId="{953946C7-5CFA-4212-BD5B-C0D1F3FE6D63}" srcOrd="0" destOrd="0" presId="urn:microsoft.com/office/officeart/2005/8/layout/matrix3"/>
    <dgm:cxn modelId="{13B045B0-1927-43FD-89C9-36FE548BF9FC}" type="presParOf" srcId="{256B3510-FDE5-4DF4-B146-80501810F30F}" destId="{B5536A86-B495-4DB8-837D-ECB85F02AA6B}" srcOrd="0" destOrd="0" presId="urn:microsoft.com/office/officeart/2005/8/layout/matrix3"/>
    <dgm:cxn modelId="{45FEC49D-8118-45A6-97FB-BFA4CDD9AA00}" type="presParOf" srcId="{256B3510-FDE5-4DF4-B146-80501810F30F}" destId="{1CBE5536-F16B-4A0F-B48A-74F0B0AD6F99}" srcOrd="1" destOrd="0" presId="urn:microsoft.com/office/officeart/2005/8/layout/matrix3"/>
    <dgm:cxn modelId="{9EE8B09B-5508-49CE-8082-337015E3D38B}" type="presParOf" srcId="{256B3510-FDE5-4DF4-B146-80501810F30F}" destId="{D670391F-72A2-4788-AE30-15A83E3C578F}" srcOrd="2" destOrd="0" presId="urn:microsoft.com/office/officeart/2005/8/layout/matrix3"/>
    <dgm:cxn modelId="{F18D77C9-8F53-4CF6-945F-FD8398A2D918}" type="presParOf" srcId="{256B3510-FDE5-4DF4-B146-80501810F30F}" destId="{953946C7-5CFA-4212-BD5B-C0D1F3FE6D63}" srcOrd="3" destOrd="0" presId="urn:microsoft.com/office/officeart/2005/8/layout/matrix3"/>
    <dgm:cxn modelId="{FF9DAF30-FD49-4A74-9B72-A13BE0429B06}" type="presParOf" srcId="{256B3510-FDE5-4DF4-B146-80501810F30F}" destId="{9D509A70-4235-46D6-9804-821610526EE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D73BC-D724-44B8-A19C-F42E3B1ABC15}">
      <dsp:nvSpPr>
        <dsp:cNvPr id="0" name=""/>
        <dsp:cNvSpPr/>
      </dsp:nvSpPr>
      <dsp:spPr>
        <a:xfrm>
          <a:off x="331359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78503-C2BF-4570-92DA-21715ADE68E1}">
      <dsp:nvSpPr>
        <dsp:cNvPr id="0" name=""/>
        <dsp:cNvSpPr/>
      </dsp:nvSpPr>
      <dsp:spPr>
        <a:xfrm>
          <a:off x="3615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Ulaşım Ağları</a:t>
          </a:r>
          <a:r>
            <a:rPr lang="tr-TR" sz="1100" kern="1200"/>
            <a:t>: Bir şehirdeki ulaşım ağlarını yönetmek için kullanılabilir. Örneğin, bir otobüs veya metro ağındaki en kısa yol güzergahlarını belirlemek için kullanılabilir.</a:t>
          </a:r>
          <a:endParaRPr lang="en-US" sz="1100" kern="1200"/>
        </a:p>
      </dsp:txBody>
      <dsp:txXfrm>
        <a:off x="3615" y="1551732"/>
        <a:ext cx="1191796" cy="1027924"/>
      </dsp:txXfrm>
    </dsp:sp>
    <dsp:sp modelId="{56527E35-918A-44CF-9A13-3082C306B2AE}">
      <dsp:nvSpPr>
        <dsp:cNvPr id="0" name=""/>
        <dsp:cNvSpPr/>
      </dsp:nvSpPr>
      <dsp:spPr>
        <a:xfrm>
          <a:off x="1731721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769D7-63B8-456C-B02D-6DA889A03E0E}">
      <dsp:nvSpPr>
        <dsp:cNvPr id="0" name=""/>
        <dsp:cNvSpPr/>
      </dsp:nvSpPr>
      <dsp:spPr>
        <a:xfrm>
          <a:off x="1403976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Telekomünikasyon Ağları</a:t>
          </a:r>
          <a:r>
            <a:rPr lang="tr-TR" sz="1100" kern="1200" baseline="0"/>
            <a:t>:</a:t>
          </a:r>
          <a:r>
            <a:rPr lang="tr-TR" sz="1100" kern="1200"/>
            <a:t> Telefon, internet veya diğer iletişim ağlarında</a:t>
          </a:r>
          <a:r>
            <a:rPr lang="tr-TR" sz="1100" kern="1200" baseline="0"/>
            <a:t>, </a:t>
          </a:r>
          <a:r>
            <a:rPr lang="tr-TR" sz="1100" kern="1200"/>
            <a:t>veri paketlerinin en hızlı şekilde iletilmesi için kullanılabilir.</a:t>
          </a:r>
          <a:endParaRPr lang="en-US" sz="1100" kern="1200"/>
        </a:p>
      </dsp:txBody>
      <dsp:txXfrm>
        <a:off x="1403976" y="1551732"/>
        <a:ext cx="1191796" cy="1027924"/>
      </dsp:txXfrm>
    </dsp:sp>
    <dsp:sp modelId="{CD1F335D-D025-4592-89FC-DA7AE9CFB758}">
      <dsp:nvSpPr>
        <dsp:cNvPr id="0" name=""/>
        <dsp:cNvSpPr/>
      </dsp:nvSpPr>
      <dsp:spPr>
        <a:xfrm>
          <a:off x="3132082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ECF8E-7937-442C-8A16-66DD37685B78}">
      <dsp:nvSpPr>
        <dsp:cNvPr id="0" name=""/>
        <dsp:cNvSpPr/>
      </dsp:nvSpPr>
      <dsp:spPr>
        <a:xfrm>
          <a:off x="2804338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Lojistik ve Dağıtım</a:t>
          </a:r>
          <a:r>
            <a:rPr lang="tr-TR" sz="1100" kern="1200"/>
            <a:t>: Ürünlerin en kısa sürede ve en az maliyetle belirli noktalara taşınması için kullanılabilir</a:t>
          </a:r>
          <a:r>
            <a:rPr lang="tr-TR" sz="1100" kern="1200" baseline="0"/>
            <a:t>.</a:t>
          </a:r>
          <a:endParaRPr lang="en-US" sz="1100" kern="1200"/>
        </a:p>
      </dsp:txBody>
      <dsp:txXfrm>
        <a:off x="2804338" y="1551732"/>
        <a:ext cx="1191796" cy="1027924"/>
      </dsp:txXfrm>
    </dsp:sp>
    <dsp:sp modelId="{9CF6EE3B-821D-4C5E-863C-F4A1D86D2C2E}">
      <dsp:nvSpPr>
        <dsp:cNvPr id="0" name=""/>
        <dsp:cNvSpPr/>
      </dsp:nvSpPr>
      <dsp:spPr>
        <a:xfrm>
          <a:off x="4532443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045BE-1323-4ED4-AF94-620C1C0D3329}">
      <dsp:nvSpPr>
        <dsp:cNvPr id="0" name=""/>
        <dsp:cNvSpPr/>
      </dsp:nvSpPr>
      <dsp:spPr>
        <a:xfrm>
          <a:off x="4204699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Yol Tarifleri</a:t>
          </a:r>
          <a:r>
            <a:rPr lang="tr-TR" sz="1100" kern="1200"/>
            <a:t>: Navigasyon uygulamaları, </a:t>
          </a:r>
          <a:r>
            <a:rPr lang="tr-TR" sz="1100" kern="1200" baseline="0"/>
            <a:t>Bellman-Ford</a:t>
          </a:r>
          <a:r>
            <a:rPr lang="tr-TR" sz="1100" kern="1200"/>
            <a:t> algoritmasını kullanarak kullanıcılara en hızlı veya en kısa rota önerileri sunabilir.</a:t>
          </a:r>
          <a:endParaRPr lang="en-US" sz="1100" kern="1200"/>
        </a:p>
      </dsp:txBody>
      <dsp:txXfrm>
        <a:off x="4204699" y="1551732"/>
        <a:ext cx="1191796" cy="1027924"/>
      </dsp:txXfrm>
    </dsp:sp>
    <dsp:sp modelId="{CA4919D2-0DE7-4556-877B-3E654C0FA394}">
      <dsp:nvSpPr>
        <dsp:cNvPr id="0" name=""/>
        <dsp:cNvSpPr/>
      </dsp:nvSpPr>
      <dsp:spPr>
        <a:xfrm>
          <a:off x="5932805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709AF-7168-4C5F-9BCC-2CF09A0706D8}">
      <dsp:nvSpPr>
        <dsp:cNvPr id="0" name=""/>
        <dsp:cNvSpPr/>
      </dsp:nvSpPr>
      <dsp:spPr>
        <a:xfrm>
          <a:off x="5605060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Oyun Geliştirme</a:t>
          </a:r>
          <a:r>
            <a:rPr lang="tr-TR" sz="1100" kern="1200" baseline="0"/>
            <a:t>:</a:t>
          </a:r>
          <a:r>
            <a:rPr lang="tr-TR" sz="1100" kern="1200"/>
            <a:t> Oyunlarda yapay zeka ve NPC (Non-Player Character) hareketlerini yönlendirmek için kullanılabilir. Örneğin</a:t>
          </a:r>
          <a:r>
            <a:rPr lang="tr-TR" sz="1100" kern="1200" baseline="0"/>
            <a:t>, </a:t>
          </a:r>
          <a:r>
            <a:rPr lang="tr-TR" sz="1100" kern="1200"/>
            <a:t>bir oyunda düşman NPC'lerin oyuncuya </a:t>
          </a:r>
          <a:r>
            <a:rPr lang="tr-TR" sz="1100" kern="1200" baseline="0"/>
            <a:t>en kısa </a:t>
          </a:r>
          <a:r>
            <a:rPr lang="tr-TR" sz="1100" kern="1200"/>
            <a:t>yoldan ulaşması için kullanılabilir.</a:t>
          </a:r>
          <a:endParaRPr lang="en-US" sz="1100" kern="1200"/>
        </a:p>
      </dsp:txBody>
      <dsp:txXfrm>
        <a:off x="5605060" y="1551732"/>
        <a:ext cx="1191796" cy="1027924"/>
      </dsp:txXfrm>
    </dsp:sp>
    <dsp:sp modelId="{089F2693-CBDE-4943-9519-8A2F4D78E79C}">
      <dsp:nvSpPr>
        <dsp:cNvPr id="0" name=""/>
        <dsp:cNvSpPr/>
      </dsp:nvSpPr>
      <dsp:spPr>
        <a:xfrm>
          <a:off x="7333166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69975-FC28-41C4-9AAC-9149FF17DAC2}">
      <dsp:nvSpPr>
        <dsp:cNvPr id="0" name=""/>
        <dsp:cNvSpPr/>
      </dsp:nvSpPr>
      <dsp:spPr>
        <a:xfrm>
          <a:off x="7005422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Enerji Dağıtımı</a:t>
          </a:r>
          <a:r>
            <a:rPr lang="tr-TR" sz="1100" kern="1200"/>
            <a:t>: Elektrik şebekelerinde enerjinin en verimli ve hızlı </a:t>
          </a:r>
          <a:r>
            <a:rPr lang="tr-TR" sz="1100" kern="1200" baseline="0"/>
            <a:t>şekilde </a:t>
          </a:r>
          <a:r>
            <a:rPr lang="tr-TR" sz="1100" kern="1200"/>
            <a:t>dağıtılması için kullanılabilir</a:t>
          </a:r>
          <a:r>
            <a:rPr lang="tr-TR" sz="1100" kern="1200" baseline="0"/>
            <a:t>.</a:t>
          </a:r>
          <a:endParaRPr lang="en-US" sz="1100" kern="1200"/>
        </a:p>
      </dsp:txBody>
      <dsp:txXfrm>
        <a:off x="7005422" y="1551732"/>
        <a:ext cx="1191796" cy="1027924"/>
      </dsp:txXfrm>
    </dsp:sp>
    <dsp:sp modelId="{CC0C3FF6-0D60-451F-A706-8A9BCAFBA92E}">
      <dsp:nvSpPr>
        <dsp:cNvPr id="0" name=""/>
        <dsp:cNvSpPr/>
      </dsp:nvSpPr>
      <dsp:spPr>
        <a:xfrm>
          <a:off x="8733527" y="739278"/>
          <a:ext cx="536308" cy="53630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A446D-D503-4C62-8C76-44A699C53A5D}">
      <dsp:nvSpPr>
        <dsp:cNvPr id="0" name=""/>
        <dsp:cNvSpPr/>
      </dsp:nvSpPr>
      <dsp:spPr>
        <a:xfrm>
          <a:off x="8405783" y="1551732"/>
          <a:ext cx="1191796" cy="102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/>
            <a:t>Finansal Modeller</a:t>
          </a:r>
          <a:r>
            <a:rPr lang="tr-TR" sz="1100" kern="1200"/>
            <a:t>: Finansal piyasalarda arbitraj fırsatlarını belirlemek veya risk yönetimi yapmak için kullanılabilir</a:t>
          </a:r>
          <a:r>
            <a:rPr lang="tr-TR" sz="1100" kern="1200" baseline="0"/>
            <a:t>.</a:t>
          </a:r>
          <a:endParaRPr lang="en-US" sz="1100" kern="1200"/>
        </a:p>
      </dsp:txBody>
      <dsp:txXfrm>
        <a:off x="8405783" y="1551732"/>
        <a:ext cx="1191796" cy="102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36A86-B495-4DB8-837D-ECB85F02AA6B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E5536-F16B-4A0F-B48A-74F0B0AD6F99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Ahmet Emin ÖZ - 2211502028</a:t>
          </a:r>
          <a:endParaRPr lang="en-US" sz="2000" kern="1200"/>
        </a:p>
      </dsp:txBody>
      <dsp:txXfrm>
        <a:off x="3578350" y="496219"/>
        <a:ext cx="1531337" cy="1531337"/>
      </dsp:txXfrm>
    </dsp:sp>
    <dsp:sp modelId="{D670391F-72A2-4788-AE30-15A83E3C578F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Nurettin İlkan EVRAN - 2211502015</a:t>
          </a:r>
          <a:endParaRPr lang="en-US" sz="2000" kern="1200"/>
        </a:p>
      </dsp:txBody>
      <dsp:txXfrm>
        <a:off x="5405912" y="496219"/>
        <a:ext cx="1531337" cy="1531337"/>
      </dsp:txXfrm>
    </dsp:sp>
    <dsp:sp modelId="{953946C7-5CFA-4212-BD5B-C0D1F3FE6D63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Yusuf Kazım MUTLU - 2211502222</a:t>
          </a:r>
          <a:endParaRPr lang="en-US" sz="2000" kern="1200"/>
        </a:p>
      </dsp:txBody>
      <dsp:txXfrm>
        <a:off x="3578350" y="2323781"/>
        <a:ext cx="1531337" cy="1531337"/>
      </dsp:txXfrm>
    </dsp:sp>
    <dsp:sp modelId="{9D509A70-4235-46D6-9804-821610526EEE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Deniz Dursun - 2111502039</a:t>
          </a:r>
          <a:endParaRPr lang="en-US" sz="2000" kern="1200"/>
        </a:p>
      </dsp:txBody>
      <dsp:txXfrm>
        <a:off x="5405912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29A0F-6245-4DD2-B4BE-F1418F6B82FE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0A5D2-FC0D-4117-85AE-8ABFAECAA14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500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29068E-3E47-5AD1-7F67-97D3AE757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538ACCA-32F5-35BE-3020-BD11085CE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FC65E6C-9D78-C5AD-0DD2-4FE6BD1F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EAEDDAB-1D82-12A9-BD37-2B2DE821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153ADD-8E6A-91BF-62E1-24501C32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D7C90A-8340-C508-80DD-7EE38369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9B35D80-0C8E-9C16-AD43-24F209CB9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2D6B75-15AB-3E4C-B6C9-1F71B236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2D1D7EF-5E1A-C6A3-56BD-C0242A43B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087571-BC00-1688-B74A-5780D196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600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D9B2FEE-D07B-FB9B-ACB6-713289BE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A6C7A73-3FA2-56B1-083B-9C356C1D6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94C5CD-BF54-09ED-8B21-1D75F247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F15883-3937-D0F8-B594-768BA4FB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F03E3C-E07D-B9CA-9450-BAE5E199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076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12F756-A424-EC94-58E9-C4EF89D6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877893-1635-74FE-1F29-4AB2E48B8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92FAFB9-5B25-829A-8B5B-70699F1D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B9DE87-8727-BC73-E6C7-CE1D0FA2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6E23C96-7541-D3C5-9527-478C181F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00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381ABD-35DE-0E2A-0382-67297DC9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F78FF94-8E69-221F-17ED-388E55F3B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48B7BA-F3CF-09C7-AFA3-EBDA56CF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5B9B85-96ED-414E-65CF-7692B702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4B0111E-3691-7805-7CB3-013C47A3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514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F02166-77AC-F456-873E-650195CC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17378F-AB4E-73E0-3800-0065B7C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AEDBE5-BC9F-EB5C-4D34-02A33D34F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0D0E583-932C-BBED-E7AD-03607C63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9A0BD4-E05E-CD47-98E7-A18B104A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D6428B3-C7CD-2322-BE6D-E6A040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90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983976-A157-F1DD-7DE8-8D4F2998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753EF6-DD15-DCE4-6A3D-87B47864D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DC13697-54E9-C8C0-A7AA-2E0CEFC1E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E0C4706-DC53-3A79-A0CA-E5D6B1124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7084154-7555-D0DC-4871-B609735AD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9599839-1B8C-B683-7C73-12D34C1B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C1D4715-179E-5089-4A8D-490FC894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D8D8307-26EA-8ABF-82F8-D60BC9CA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6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BD7A4F-C5DA-67D6-CE21-AF26CBD5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A0BD8FF-C166-1FE4-A76F-0931E60F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95B7433-FBB5-63A0-6AFD-8E456BC8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538C82D-90F6-11F1-A14E-9D3597BD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5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C95B839-2792-03F1-DBB2-AC3D7DEA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F80DC9-91D0-D369-79CB-02F4C469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C2F8AE9-F720-7457-9A7E-7B2A596F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03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BA354A-9BB7-B251-6358-B40BBF27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AF45F6-0FC0-4AA2-B327-B02C13CD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6DD486B-1620-9B9F-D6DB-FFFA823D6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25F9975-8C14-8B65-4A9D-2838A1DA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FC04318-925A-0ADF-B806-83E89895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E1D797A-2FEB-CEB9-C0E9-EB33E370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6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AA3C66-7C20-6954-7F19-B519948A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3CDF5A6-784D-6E45-58C1-28C3C97E9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5843A08-1165-DD5F-1E20-37CB272CC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E7C29BC-D8CF-F8F6-8722-463FD6AD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7F7C87-2FD7-C678-380A-653D499F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1EAED11-2602-C445-0D17-75DD0E37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975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A9B5038-895C-6C98-6397-56AE2A5F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C06258E-A92C-8A45-9DC3-B3161F633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212327-4B9E-CE2B-5F6E-5AA7DCD47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5D1818-335C-4A8D-8312-168DBC3211DD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57E478-679B-9D9F-2E3C-1F9262EA0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CB37CA-043D-C354-4AC4-642529E78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6AAE3-9396-45AD-BBC3-20C4AD4C4C9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11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bellman-ford-algorithm" TargetMode="External"/><Relationship Id="rId3" Type="http://schemas.openxmlformats.org/officeDocument/2006/relationships/hyperlink" Target="https://ozdemiresra.medium.com/bellman-ford-algoritmas&#305;-19bb49390cf0" TargetMode="External"/><Relationship Id="rId7" Type="http://schemas.openxmlformats.org/officeDocument/2006/relationships/hyperlink" Target="https://www.youtube.com/watch?v=cpETrnfMkiY" TargetMode="External"/><Relationship Id="rId2" Type="http://schemas.openxmlformats.org/officeDocument/2006/relationships/hyperlink" Target="https://bilgisayarkavramlari.com/2010/08/05/bellman-ford-algoritmasi-2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&#1060;&#1086;&#1088;&#1076;,_&#1051;&#1077;&#1089;&#1090;&#1077;&#1088;" TargetMode="External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www.programiz.com/dsa/bellman-ford-algorith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sim 10" descr="bina, dış mekan, çok katlı yol kavşağı, altyapı içeren bir resim&#10;&#10;Açıklama otomatik olarak oluşturuldu">
            <a:extLst>
              <a:ext uri="{FF2B5EF4-FFF2-40B4-BE49-F238E27FC236}">
                <a16:creationId xmlns:a16="http://schemas.microsoft.com/office/drawing/2014/main" id="{47CCDA9B-BBCA-0732-221A-C528F3F8A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 r="-2" b="-2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DB7F0B7-96F9-D382-A9EB-31C13879F997}"/>
              </a:ext>
            </a:extLst>
          </p:cNvPr>
          <p:cNvSpPr txBox="1"/>
          <p:nvPr/>
        </p:nvSpPr>
        <p:spPr>
          <a:xfrm>
            <a:off x="661916" y="2852381"/>
            <a:ext cx="316194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  <a:ea typeface="+mj-ea"/>
                <a:cs typeface="+mj-cs"/>
              </a:rPr>
              <a:t>BELLMAN FORD</a:t>
            </a:r>
          </a:p>
        </p:txBody>
      </p:sp>
    </p:spTree>
    <p:extLst>
      <p:ext uri="{BB962C8B-B14F-4D97-AF65-F5344CB8AC3E}">
        <p14:creationId xmlns:p14="http://schemas.microsoft.com/office/powerpoint/2010/main" val="2726300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032CCC-3A93-9852-736A-7E5A8E6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tr-TR" sz="4000"/>
              <a:t>Optimalite Garantisi</a:t>
            </a:r>
          </a:p>
        </p:txBody>
      </p:sp>
      <p:pic>
        <p:nvPicPr>
          <p:cNvPr id="16" name="Picture 15" descr="Sarı arka plan üzerinde ünlem işareti">
            <a:extLst>
              <a:ext uri="{FF2B5EF4-FFF2-40B4-BE49-F238E27FC236}">
                <a16:creationId xmlns:a16="http://schemas.microsoft.com/office/drawing/2014/main" id="{DA366F1D-DD39-0273-D58A-C9FDC02F1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r="10208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B6C86-7A91-119D-30F6-48F9CBE7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>
                <a:latin typeface="Garamond"/>
                <a:ea typeface="Arial"/>
                <a:cs typeface="Arial"/>
              </a:rPr>
              <a:t>Dijkstra</a:t>
            </a:r>
            <a:r>
              <a:rPr lang="tr-TR" sz="2000" baseline="0">
                <a:latin typeface="Garamond"/>
                <a:ea typeface="Arial"/>
                <a:cs typeface="Arial"/>
              </a:rPr>
              <a:t>: Dijkstra algoritması, </a:t>
            </a:r>
            <a:r>
              <a:rPr lang="tr-TR" sz="2000">
                <a:latin typeface="Garamond"/>
                <a:ea typeface="Arial"/>
                <a:cs typeface="Arial"/>
              </a:rPr>
              <a:t>grafikte negatif döngüler olmadığı sürece her zaman optimal sonuç verir</a:t>
            </a:r>
            <a:r>
              <a:rPr lang="tr-TR" sz="2000" baseline="0">
                <a:latin typeface="Garamond"/>
                <a:ea typeface="Arial"/>
                <a:cs typeface="Arial"/>
              </a:rPr>
              <a:t>.</a:t>
            </a:r>
            <a:endParaRPr lang="tr-TR" sz="2000">
              <a:latin typeface="Garamond"/>
              <a:ea typeface="Arial"/>
              <a:cs typeface="Arial"/>
            </a:endParaRPr>
          </a:p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>
                <a:latin typeface="Garamond"/>
                <a:ea typeface="Arial"/>
                <a:cs typeface="Arial"/>
              </a:rPr>
              <a:t>Bellman-Ford</a:t>
            </a:r>
            <a:r>
              <a:rPr lang="tr-TR" sz="2000" baseline="0">
                <a:latin typeface="Garamond"/>
                <a:ea typeface="Arial"/>
                <a:cs typeface="Arial"/>
              </a:rPr>
              <a:t>: Bellman-Ford algoritması</a:t>
            </a:r>
            <a:r>
              <a:rPr lang="tr-TR" sz="2000">
                <a:latin typeface="Garamond"/>
                <a:ea typeface="Arial"/>
                <a:cs typeface="Arial"/>
              </a:rPr>
              <a:t>, negatif döngüler olmadığı sürece her zaman</a:t>
            </a:r>
            <a:r>
              <a:rPr lang="tr-TR" sz="2000" baseline="0">
                <a:latin typeface="Garamond"/>
                <a:ea typeface="Arial"/>
                <a:cs typeface="Arial"/>
              </a:rPr>
              <a:t> en kısa yolları</a:t>
            </a:r>
            <a:r>
              <a:rPr lang="tr-TR" sz="2000">
                <a:latin typeface="Garamond"/>
                <a:ea typeface="Arial"/>
                <a:cs typeface="Arial"/>
              </a:rPr>
              <a:t> doğru </a:t>
            </a:r>
            <a:r>
              <a:rPr lang="tr-TR" sz="2000" baseline="0">
                <a:latin typeface="Garamond"/>
                <a:ea typeface="Arial"/>
                <a:cs typeface="Arial"/>
              </a:rPr>
              <a:t>bir </a:t>
            </a:r>
            <a:r>
              <a:rPr lang="tr-TR" sz="2000">
                <a:latin typeface="Garamond"/>
                <a:ea typeface="Arial"/>
                <a:cs typeface="Arial"/>
              </a:rPr>
              <a:t>şekilde hesaplar</a:t>
            </a:r>
            <a:r>
              <a:rPr lang="tr-TR" sz="2000" baseline="0">
                <a:latin typeface="Garamond"/>
                <a:ea typeface="Arial"/>
                <a:cs typeface="Arial"/>
              </a:rPr>
              <a:t>. </a:t>
            </a:r>
            <a:r>
              <a:rPr lang="tr-TR" sz="2000">
                <a:latin typeface="Garamond"/>
                <a:ea typeface="Arial"/>
                <a:cs typeface="Arial"/>
              </a:rPr>
              <a:t>Negatif döngüler olduğunda ise</a:t>
            </a:r>
            <a:r>
              <a:rPr lang="tr-TR" sz="2000" baseline="0">
                <a:latin typeface="Garamond"/>
                <a:ea typeface="Arial"/>
                <a:cs typeface="Arial"/>
              </a:rPr>
              <a:t>,</a:t>
            </a:r>
            <a:r>
              <a:rPr lang="tr-TR" sz="2000">
                <a:latin typeface="Garamond"/>
                <a:ea typeface="Arial"/>
                <a:cs typeface="Arial"/>
              </a:rPr>
              <a:t> bu döngüleri tespit eder</a:t>
            </a:r>
            <a:r>
              <a:rPr lang="tr-TR" sz="2000" baseline="0">
                <a:latin typeface="Garamond"/>
                <a:ea typeface="Arial"/>
                <a:cs typeface="Arial"/>
              </a:rPr>
              <a:t>.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307602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3B2F034-766E-69F1-E148-95CFE97F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Zaman ve Alan Karmaşıklığı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83975EE7-D161-E196-7971-48163405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20" y="1675227"/>
            <a:ext cx="10717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16DB344-F802-372F-916D-6F9EC0D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156" y="877343"/>
            <a:ext cx="10501162" cy="1357162"/>
          </a:xfrm>
        </p:spPr>
        <p:txBody>
          <a:bodyPr>
            <a:normAutofit/>
          </a:bodyPr>
          <a:lstStyle/>
          <a:p>
            <a:r>
              <a:rPr lang="tr-TR" sz="3400" b="1" u="sng" dirty="0" err="1">
                <a:solidFill>
                  <a:srgbClr val="FF0000"/>
                </a:solidFill>
                <a:latin typeface="Dosis ExtraBold" pitchFamily="2" charset="-94"/>
              </a:rPr>
              <a:t>Bellman</a:t>
            </a:r>
            <a:r>
              <a:rPr lang="tr-TR" sz="3400" b="1" u="sng" dirty="0">
                <a:solidFill>
                  <a:srgbClr val="FF0000"/>
                </a:solidFill>
                <a:latin typeface="Dosis ExtraBold" pitchFamily="2" charset="-94"/>
              </a:rPr>
              <a:t>-Ford Algoritmasının Avantajları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8A856B0A-DDE6-7C77-EE0E-CCB584590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56" y="2093496"/>
            <a:ext cx="10178322" cy="4764504"/>
          </a:xfrm>
          <a:noFill/>
        </p:spPr>
        <p:txBody>
          <a:bodyPr>
            <a:noAutofit/>
          </a:bodyPr>
          <a:lstStyle/>
          <a:p>
            <a:r>
              <a:rPr lang="tr-TR" sz="2300" dirty="0">
                <a:solidFill>
                  <a:schemeClr val="tx1"/>
                </a:solidFill>
              </a:rPr>
              <a:t>Negatif ağırlıkları destekler: </a:t>
            </a:r>
            <a:r>
              <a:rPr lang="tr-TR" sz="2300" dirty="0" err="1">
                <a:solidFill>
                  <a:schemeClr val="tx1"/>
                </a:solidFill>
              </a:rPr>
              <a:t>Bellman</a:t>
            </a:r>
            <a:r>
              <a:rPr lang="tr-TR" sz="2300" dirty="0">
                <a:solidFill>
                  <a:schemeClr val="tx1"/>
                </a:solidFill>
              </a:rPr>
              <a:t>-Ford algoritmasının ana </a:t>
            </a:r>
            <a:r>
              <a:rPr lang="tr-TR" sz="2300" dirty="0" err="1">
                <a:solidFill>
                  <a:schemeClr val="tx1"/>
                </a:solidFill>
              </a:rPr>
              <a:t>avantajı,negatif</a:t>
            </a:r>
            <a:r>
              <a:rPr lang="tr-TR" sz="2300" dirty="0">
                <a:solidFill>
                  <a:schemeClr val="tx1"/>
                </a:solidFill>
              </a:rPr>
              <a:t> ağırlıklara sahip kenarlar içeren grafiklerde çalışabilmesidir. Bu, diğer bazı en kısa yol algoritmaları tarafından desteklenmeyen bir özelliktir (örneğin, </a:t>
            </a:r>
            <a:r>
              <a:rPr lang="tr-TR" sz="2300" dirty="0" err="1">
                <a:solidFill>
                  <a:schemeClr val="tx1"/>
                </a:solidFill>
              </a:rPr>
              <a:t>Dijkstra</a:t>
            </a:r>
            <a:r>
              <a:rPr lang="tr-TR" sz="2300" dirty="0">
                <a:solidFill>
                  <a:schemeClr val="tx1"/>
                </a:solidFill>
              </a:rPr>
              <a:t> algoritması negatif ağırlıkları desteklemez).</a:t>
            </a:r>
          </a:p>
          <a:p>
            <a:r>
              <a:rPr lang="tr-TR" sz="2300" dirty="0">
                <a:solidFill>
                  <a:schemeClr val="tx1"/>
                </a:solidFill>
              </a:rPr>
              <a:t>Tek yönlü grafikler için uygundur: </a:t>
            </a:r>
            <a:r>
              <a:rPr lang="tr-TR" sz="2300" dirty="0" err="1">
                <a:solidFill>
                  <a:schemeClr val="tx1"/>
                </a:solidFill>
              </a:rPr>
              <a:t>Bellman</a:t>
            </a:r>
            <a:r>
              <a:rPr lang="tr-TR" sz="2300" dirty="0">
                <a:solidFill>
                  <a:schemeClr val="tx1"/>
                </a:solidFill>
              </a:rPr>
              <a:t>-Ford, </a:t>
            </a:r>
            <a:r>
              <a:rPr lang="tr-TR" sz="2300" dirty="0" err="1">
                <a:solidFill>
                  <a:schemeClr val="tx1"/>
                </a:solidFill>
              </a:rPr>
              <a:t>Dijkstra</a:t>
            </a:r>
            <a:r>
              <a:rPr lang="tr-TR" sz="2300" dirty="0">
                <a:solidFill>
                  <a:schemeClr val="tx1"/>
                </a:solidFill>
              </a:rPr>
              <a:t> algoritması gibi sadece tek yönlü grafiklerle sınırlı değildir. Bu nedenle, yönlü grafikler için de uygundur.</a:t>
            </a:r>
          </a:p>
          <a:p>
            <a:r>
              <a:rPr lang="tr-TR" sz="2300" dirty="0">
                <a:solidFill>
                  <a:schemeClr val="tx1"/>
                </a:solidFill>
              </a:rPr>
              <a:t>Daha fazla esneklik: </a:t>
            </a:r>
            <a:r>
              <a:rPr lang="tr-TR" sz="2300" dirty="0" err="1">
                <a:solidFill>
                  <a:schemeClr val="tx1"/>
                </a:solidFill>
              </a:rPr>
              <a:t>Bellman</a:t>
            </a:r>
            <a:r>
              <a:rPr lang="tr-TR" sz="2300" dirty="0">
                <a:solidFill>
                  <a:schemeClr val="tx1"/>
                </a:solidFill>
              </a:rPr>
              <a:t>-Ford, kaynak düğümünden diğer tüm düğümlere kadar olan en kısa yolları hesaplamak için kullanılabilir. Bu, kaynak düğümünün belirtilmesi gereken senaryolarda kullanışlıdır.</a:t>
            </a:r>
            <a:endParaRPr lang="tr-TR" altLang="tr-TR" sz="2300" dirty="0">
              <a:solidFill>
                <a:schemeClr val="tx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4CAB72C-DDD8-C2A0-DE3D-B638F735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7E38860-C3A7-269A-46FB-9B66E46B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1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3B44D4C-11D7-4794-81C7-6760666E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66" y="799253"/>
            <a:ext cx="11405937" cy="952545"/>
          </a:xfrm>
        </p:spPr>
        <p:txBody>
          <a:bodyPr>
            <a:normAutofit/>
          </a:bodyPr>
          <a:lstStyle/>
          <a:p>
            <a:r>
              <a:rPr lang="tr-TR" sz="3400" b="1" u="sng" dirty="0" err="1">
                <a:solidFill>
                  <a:srgbClr val="FF0000"/>
                </a:solidFill>
                <a:latin typeface="Dosis ExtraBold" pitchFamily="2" charset="-94"/>
              </a:rPr>
              <a:t>Bellman</a:t>
            </a:r>
            <a:r>
              <a:rPr lang="tr-TR" sz="3400" b="1" u="sng" dirty="0">
                <a:solidFill>
                  <a:srgbClr val="FF0000"/>
                </a:solidFill>
                <a:latin typeface="Dosis ExtraBold" pitchFamily="2" charset="-94"/>
              </a:rPr>
              <a:t>-Ford Algoritmasının Dezavantajları</a:t>
            </a:r>
            <a:endParaRPr lang="tr-TR" sz="3400" u="sng" dirty="0">
              <a:latin typeface="Dosis ExtraBold" pitchFamily="2" charset="-94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42E1729-6298-19F6-A4BA-5C9D3E08C9F8}"/>
              </a:ext>
            </a:extLst>
          </p:cNvPr>
          <p:cNvSpPr txBox="1"/>
          <p:nvPr/>
        </p:nvSpPr>
        <p:spPr>
          <a:xfrm>
            <a:off x="1135781" y="2079057"/>
            <a:ext cx="1028940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300" dirty="0"/>
              <a:t>Performans: </a:t>
            </a:r>
            <a:r>
              <a:rPr lang="tr-TR" sz="2300" dirty="0" err="1"/>
              <a:t>Bellman</a:t>
            </a:r>
            <a:r>
              <a:rPr lang="tr-TR" sz="2300" dirty="0"/>
              <a:t>-Ford algoritması, bazı durumlarda performans açısından diğer algoritmalara (örneğin, </a:t>
            </a:r>
            <a:r>
              <a:rPr lang="tr-TR" sz="2300" dirty="0" err="1"/>
              <a:t>Dijkstra</a:t>
            </a:r>
            <a:r>
              <a:rPr lang="tr-TR" sz="2300" dirty="0"/>
              <a:t>) göre daha yavaş olabilir. Özellikle büyük ve yoğun grafiklerde performans sorunu olabilir.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300" dirty="0"/>
              <a:t>Negatif döngü algılama: Eğer grafikte negatif ağırlıklı bir döngü varsa, </a:t>
            </a:r>
            <a:r>
              <a:rPr lang="tr-TR" sz="2300" dirty="0" err="1"/>
              <a:t>Bellman</a:t>
            </a:r>
            <a:r>
              <a:rPr lang="tr-TR" sz="2300" dirty="0"/>
              <a:t>-Ford algoritması bunu tespit eder ve algoritmanın sonu olmadığını belirtir. Bu durum, bazen algoritmanın sonlanmasını geciktirebilir veya algoritmanın başarısız olmasına neden olabilir.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300" dirty="0"/>
              <a:t>Yüksek hafıza gereksinimi: </a:t>
            </a:r>
            <a:r>
              <a:rPr lang="tr-TR" sz="2300" dirty="0" err="1"/>
              <a:t>Bellman</a:t>
            </a:r>
            <a:r>
              <a:rPr lang="tr-TR" sz="2300" dirty="0"/>
              <a:t>-Ford algoritması, her düğüm için bir kez tüm kenarları dolaşarak en kısa yolları güncellemek için matris tabanlı bir yaklaşım kullanır. Bu, büyük grafikler için yüksek hafıza gereksinimine neden olabilir.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5634B92-21FC-C8EF-7223-8F5A95E4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F3E4CCA-8996-8F27-DA6E-45948A0C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56F2CC1-74B5-F1D2-88DA-FB2E747DDD8B}"/>
              </a:ext>
            </a:extLst>
          </p:cNvPr>
          <p:cNvSpPr txBox="1"/>
          <p:nvPr/>
        </p:nvSpPr>
        <p:spPr>
          <a:xfrm>
            <a:off x="1386038" y="644892"/>
            <a:ext cx="8296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u="sng" dirty="0">
                <a:solidFill>
                  <a:srgbClr val="FF0000"/>
                </a:solidFill>
                <a:latin typeface="Dosis ExtraBold" pitchFamily="2" charset="-94"/>
              </a:rPr>
              <a:t>BELLMAN-FORD ALGORİTMASININ ÇÖZÜMÜ</a:t>
            </a:r>
            <a:endParaRPr lang="tr-TR" sz="3200" b="1" u="sng" dirty="0">
              <a:solidFill>
                <a:srgbClr val="FF0000"/>
              </a:solidFill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6BCBB2-A7AF-49EF-DA49-D9158B05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38" y="2005212"/>
            <a:ext cx="3903108" cy="420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EC03210-BBBE-6BD7-9E5A-48EFE0AF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52098"/>
            <a:ext cx="5310151" cy="191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69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88A3BA6-99AB-6D55-65A7-30B356BD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" t="1750" r="50396" b="3500"/>
          <a:stretch/>
        </p:blipFill>
        <p:spPr>
          <a:xfrm>
            <a:off x="1767841" y="1027800"/>
            <a:ext cx="4004110" cy="48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88A3BA6-99AB-6D55-65A7-30B356BD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6" t="32938" r="353" b="24664"/>
          <a:stretch/>
        </p:blipFill>
        <p:spPr>
          <a:xfrm>
            <a:off x="6534048" y="988853"/>
            <a:ext cx="4584634" cy="2288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F5E5947-AE6E-D04F-248C-26A66D4D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48" y="4039403"/>
            <a:ext cx="4584634" cy="154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k: Aşağı 8">
            <a:extLst>
              <a:ext uri="{FF2B5EF4-FFF2-40B4-BE49-F238E27FC236}">
                <a16:creationId xmlns:a16="http://schemas.microsoft.com/office/drawing/2014/main" id="{CE8A182B-7FCC-5A0A-DD27-020AF428B59E}"/>
              </a:ext>
            </a:extLst>
          </p:cNvPr>
          <p:cNvSpPr/>
          <p:nvPr/>
        </p:nvSpPr>
        <p:spPr>
          <a:xfrm>
            <a:off x="8549490" y="3361075"/>
            <a:ext cx="499009" cy="606391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1736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44CA6C-7848-B844-A3F4-335CBEA3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" t="1945" r="51136" b="6344"/>
          <a:stretch/>
        </p:blipFill>
        <p:spPr>
          <a:xfrm>
            <a:off x="1463041" y="993808"/>
            <a:ext cx="4119612" cy="487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D6B29A5-8F18-B0B5-08FD-954B8A353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5" t="32964" r="1901" b="25571"/>
          <a:stretch/>
        </p:blipFill>
        <p:spPr>
          <a:xfrm>
            <a:off x="6096000" y="821932"/>
            <a:ext cx="5018643" cy="242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k: Aşağı 8">
            <a:extLst>
              <a:ext uri="{FF2B5EF4-FFF2-40B4-BE49-F238E27FC236}">
                <a16:creationId xmlns:a16="http://schemas.microsoft.com/office/drawing/2014/main" id="{654A35BA-7195-736F-6A4F-8C2449F7BE7F}"/>
              </a:ext>
            </a:extLst>
          </p:cNvPr>
          <p:cNvSpPr/>
          <p:nvPr/>
        </p:nvSpPr>
        <p:spPr>
          <a:xfrm>
            <a:off x="8441603" y="3497414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5450778-9E6F-5DD1-24B5-21CB2F07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75" y="4200568"/>
            <a:ext cx="4407621" cy="152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40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8B89042-91E0-914A-E7FA-54B14408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1" t="5753" r="50778" b="3339"/>
          <a:stretch/>
        </p:blipFill>
        <p:spPr>
          <a:xfrm>
            <a:off x="1453413" y="988996"/>
            <a:ext cx="4151697" cy="4880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BE2063E-7BFE-3D3E-1E26-F844951C8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05" t="42683" r="3184" b="22440"/>
          <a:stretch/>
        </p:blipFill>
        <p:spPr>
          <a:xfrm>
            <a:off x="6344219" y="1171876"/>
            <a:ext cx="4719589" cy="1952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5109087-7E12-7346-10DF-700FA3C2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37" y="4055277"/>
            <a:ext cx="4400954" cy="1382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k: Aşağı 8">
            <a:extLst>
              <a:ext uri="{FF2B5EF4-FFF2-40B4-BE49-F238E27FC236}">
                <a16:creationId xmlns:a16="http://schemas.microsoft.com/office/drawing/2014/main" id="{E0B67796-16D5-2251-402E-76B53BC1F361}"/>
              </a:ext>
            </a:extLst>
          </p:cNvPr>
          <p:cNvSpPr/>
          <p:nvPr/>
        </p:nvSpPr>
        <p:spPr>
          <a:xfrm>
            <a:off x="8525522" y="3362978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969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BA9C42-B448-28E2-1F61-164E4ACC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9" t="4450" r="51254" b="3415"/>
          <a:stretch/>
        </p:blipFill>
        <p:spPr>
          <a:xfrm>
            <a:off x="1819499" y="956909"/>
            <a:ext cx="3929993" cy="494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F5F708C-FC97-C976-F0B6-38B34A8AB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t="35406" r="2526" b="24022"/>
          <a:stretch/>
        </p:blipFill>
        <p:spPr>
          <a:xfrm>
            <a:off x="6442509" y="956909"/>
            <a:ext cx="4482165" cy="226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763B78B-BAC8-C000-62DF-8F5AA4FF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72" y="4134855"/>
            <a:ext cx="4312234" cy="149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DBE267EC-3DBE-2210-C8AD-B39553A4667C}"/>
              </a:ext>
            </a:extLst>
          </p:cNvPr>
          <p:cNvSpPr/>
          <p:nvPr/>
        </p:nvSpPr>
        <p:spPr>
          <a:xfrm>
            <a:off x="8505096" y="3526290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084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A2E146D-B4B0-CECB-CA8A-CE0E502C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0" t="5407" r="51921" b="5564"/>
          <a:stretch/>
        </p:blipFill>
        <p:spPr>
          <a:xfrm>
            <a:off x="1414911" y="800927"/>
            <a:ext cx="4158115" cy="525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40701D-8AB3-3396-5575-CB9955375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9" t="39922" r="1776" b="21946"/>
          <a:stretch/>
        </p:blipFill>
        <p:spPr>
          <a:xfrm>
            <a:off x="6261989" y="986253"/>
            <a:ext cx="4689663" cy="211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3E86378-7ECA-60AC-912C-8809055B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01" y="4346762"/>
            <a:ext cx="3780142" cy="139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228A9AC4-682E-BD61-9E01-8F6A515F49B7}"/>
              </a:ext>
            </a:extLst>
          </p:cNvPr>
          <p:cNvSpPr/>
          <p:nvPr/>
        </p:nvSpPr>
        <p:spPr>
          <a:xfrm>
            <a:off x="8441603" y="3497414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769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45E9E3C4-54FF-6139-C5EC-32BFEB3C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2833324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Bellman Ford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0B5EFCA5-5866-DCFE-4866-1857665DA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694" y="2533476"/>
            <a:ext cx="2833324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Dijkstra'nın algoritmasından farklı olarak Bellman-Ford algoritması, negatif ağırlıklara sahip kenarlara izin verir. Richard Bellman ve Lester Ford tarafından bağımsız olarak önerilmiştir. RIP yönlendirme algoritması (Bellman-Ford algoritması) ilk olarak 1969'da ARPANET ağının temeli olarak geliştirildi.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72EBA1E-AA48-8CDF-46A5-7CFE71475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" r="-2" b="-2"/>
          <a:stretch/>
        </p:blipFill>
        <p:spPr>
          <a:xfrm>
            <a:off x="4285839" y="1070147"/>
            <a:ext cx="3393840" cy="4672927"/>
          </a:xfrm>
          <a:prstGeom prst="rect">
            <a:avLst/>
          </a:prstGeom>
        </p:spPr>
      </p:pic>
      <p:pic>
        <p:nvPicPr>
          <p:cNvPr id="1026" name="Picture 2" descr="Richard E. Bellman | SpringerLink">
            <a:extLst>
              <a:ext uri="{FF2B5EF4-FFF2-40B4-BE49-F238E27FC236}">
                <a16:creationId xmlns:a16="http://schemas.microsoft.com/office/drawing/2014/main" id="{BE8BA3E0-BE59-4EF3-FEBC-B3AA84848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8039" b="-2"/>
          <a:stretch/>
        </p:blipFill>
        <p:spPr bwMode="auto">
          <a:xfrm>
            <a:off x="7679652" y="1070147"/>
            <a:ext cx="3439354" cy="467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0">
            <a:extLst>
              <a:ext uri="{FF2B5EF4-FFF2-40B4-BE49-F238E27FC236}">
                <a16:creationId xmlns:a16="http://schemas.microsoft.com/office/drawing/2014/main" id="{068E5CCC-C8B4-1C26-7EEC-22D3D6E6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640742" y="2309584"/>
            <a:ext cx="123362" cy="683316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5AA4F2E6-C9E1-359F-FAB8-8E343210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72516" y="4941359"/>
            <a:ext cx="123362" cy="1569619"/>
          </a:xfrm>
          <a:prstGeom prst="rect">
            <a:avLst/>
          </a:prstGeom>
          <a:gradFill>
            <a:gsLst>
              <a:gs pos="19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4847352-9640-96D3-10B3-22603B0C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875" y="4371500"/>
            <a:ext cx="3946360" cy="98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CE48BE8C-C9E3-B1BD-CD43-54B28198F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" t="1755" r="52728" b="3493"/>
          <a:stretch/>
        </p:blipFill>
        <p:spPr>
          <a:xfrm>
            <a:off x="1652765" y="830179"/>
            <a:ext cx="4138863" cy="5197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5B2B219-8E81-52FE-303E-5AD4329DF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21" t="32644" r="1552" b="23761"/>
          <a:stretch/>
        </p:blipFill>
        <p:spPr>
          <a:xfrm>
            <a:off x="6222739" y="900532"/>
            <a:ext cx="4686632" cy="231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k: Aşağı 9">
            <a:extLst>
              <a:ext uri="{FF2B5EF4-FFF2-40B4-BE49-F238E27FC236}">
                <a16:creationId xmlns:a16="http://schemas.microsoft.com/office/drawing/2014/main" id="{62E45C8A-EB95-349F-3FC2-A7B03F4B69B6}"/>
              </a:ext>
            </a:extLst>
          </p:cNvPr>
          <p:cNvSpPr/>
          <p:nvPr/>
        </p:nvSpPr>
        <p:spPr>
          <a:xfrm>
            <a:off x="8339434" y="3645150"/>
            <a:ext cx="448431" cy="503338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954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013C368-5B5B-F6A4-7CD8-99514E205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2" t="3900" r="53688" b="3802"/>
          <a:stretch/>
        </p:blipFill>
        <p:spPr>
          <a:xfrm>
            <a:off x="1674795" y="886727"/>
            <a:ext cx="3992373" cy="508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AB5278B-E803-3276-95CA-66FC09DB1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2" t="32027" r="4316" b="24654"/>
          <a:stretch/>
        </p:blipFill>
        <p:spPr>
          <a:xfrm>
            <a:off x="6275672" y="886727"/>
            <a:ext cx="4427621" cy="227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670B585-F2FF-F34C-E9E2-E5A4717B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834" y="4160522"/>
            <a:ext cx="3917483" cy="134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2A2D253F-4921-1E59-A693-41396E02D08E}"/>
              </a:ext>
            </a:extLst>
          </p:cNvPr>
          <p:cNvSpPr/>
          <p:nvPr/>
        </p:nvSpPr>
        <p:spPr>
          <a:xfrm>
            <a:off x="8305081" y="3471371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937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45C03EA-7251-3D91-BD9E-BE886BF7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t="63" r="53184" b="948"/>
          <a:stretch/>
        </p:blipFill>
        <p:spPr>
          <a:xfrm>
            <a:off x="1704407" y="1134280"/>
            <a:ext cx="3686477" cy="458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BE0A516-D278-80B2-9AC3-FE420007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42" t="31129" r="3843" b="20906"/>
          <a:stretch/>
        </p:blipFill>
        <p:spPr>
          <a:xfrm>
            <a:off x="6333721" y="1134280"/>
            <a:ext cx="4420033" cy="229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9951CE8-B331-8EA6-9115-F5AD33A44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02"/>
          <a:stretch/>
        </p:blipFill>
        <p:spPr>
          <a:xfrm>
            <a:off x="6569179" y="4164460"/>
            <a:ext cx="3993751" cy="1358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k: Aşağı 9">
            <a:extLst>
              <a:ext uri="{FF2B5EF4-FFF2-40B4-BE49-F238E27FC236}">
                <a16:creationId xmlns:a16="http://schemas.microsoft.com/office/drawing/2014/main" id="{3FC5DC5B-A763-42D9-991F-D94B525028AB}"/>
              </a:ext>
            </a:extLst>
          </p:cNvPr>
          <p:cNvSpPr/>
          <p:nvPr/>
        </p:nvSpPr>
        <p:spPr>
          <a:xfrm>
            <a:off x="8387560" y="3601398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706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385B48-552E-4D77-0347-7609F008B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4" t="1861" r="52395" b="1787"/>
          <a:stretch/>
        </p:blipFill>
        <p:spPr>
          <a:xfrm>
            <a:off x="1933322" y="955767"/>
            <a:ext cx="3628723" cy="474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CD22384-3C72-21F8-8E86-253859733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3" t="33144" r="1474" b="20073"/>
          <a:stretch/>
        </p:blipFill>
        <p:spPr>
          <a:xfrm>
            <a:off x="6536076" y="1155868"/>
            <a:ext cx="3994483" cy="2174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AB6367C-4185-4049-87A7-434FB55E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93"/>
          <a:stretch/>
        </p:blipFill>
        <p:spPr>
          <a:xfrm>
            <a:off x="6807958" y="4178567"/>
            <a:ext cx="3450720" cy="125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2243230F-A637-A5B0-59B4-6964F95396FA}"/>
              </a:ext>
            </a:extLst>
          </p:cNvPr>
          <p:cNvSpPr/>
          <p:nvPr/>
        </p:nvSpPr>
        <p:spPr>
          <a:xfrm>
            <a:off x="8354823" y="3624513"/>
            <a:ext cx="356987" cy="453587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27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349212F-F25B-7C42-0426-CFD3BA93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4" t="5081" r="55079" b="1087"/>
          <a:stretch/>
        </p:blipFill>
        <p:spPr>
          <a:xfrm>
            <a:off x="1925053" y="1081639"/>
            <a:ext cx="3749964" cy="469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9CBE9CB-62FE-B7EE-8F56-E1816D89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52" t="41687" r="3806" b="35798"/>
          <a:stretch/>
        </p:blipFill>
        <p:spPr>
          <a:xfrm>
            <a:off x="6375133" y="2841015"/>
            <a:ext cx="4530290" cy="11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81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1D9D0B71-6EAF-75E8-1F6D-3BF2B2FCB2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9657D36-03E9-C0E1-B2E4-5D9ED662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846"/>
            <a:ext cx="12192000" cy="6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11067D-32F6-75A0-3BA2-A636FA6D2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3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529CAA-006C-74E4-1EFB-11FCAAF0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56F03EF-C41F-7B67-4040-A334443E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45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63ED70A-F4E1-FF1A-DB91-84FCD0B2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4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9D41B17-558B-F12A-4F45-E6F08AA8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11" y="287623"/>
            <a:ext cx="8882421" cy="3070093"/>
          </a:xfrm>
        </p:spPr>
        <p:txBody>
          <a:bodyPr/>
          <a:lstStyle/>
          <a:p>
            <a:r>
              <a:rPr lang="tr-TR" dirty="0" err="1">
                <a:latin typeface="Cooper Black" panose="0208090404030B020404" pitchFamily="18" charset="0"/>
              </a:rPr>
              <a:t>Bellman</a:t>
            </a:r>
            <a:r>
              <a:rPr lang="tr-TR" dirty="0">
                <a:latin typeface="Cooper Black" panose="0208090404030B020404" pitchFamily="18" charset="0"/>
              </a:rPr>
              <a:t> Ford Algoritmasının Amacı Nedir ?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0420BFE-CA10-7B06-6B7A-CF923286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78711"/>
            <a:ext cx="6227711" cy="1910940"/>
          </a:xfrm>
        </p:spPr>
        <p:txBody>
          <a:bodyPr>
            <a:normAutofit/>
          </a:bodyPr>
          <a:lstStyle/>
          <a:p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Bu algoritmanın amacı, bir </a:t>
            </a:r>
            <a:r>
              <a:rPr lang="tr-TR" dirty="0">
                <a:solidFill>
                  <a:schemeClr val="tx1"/>
                </a:solidFill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şekil (</a:t>
            </a:r>
            <a:r>
              <a:rPr lang="tr-TR" dirty="0" err="1">
                <a:solidFill>
                  <a:schemeClr val="tx1"/>
                </a:solidFill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graph</a:t>
            </a:r>
            <a:r>
              <a:rPr lang="tr-TR" dirty="0">
                <a:solidFill>
                  <a:schemeClr val="tx1"/>
                </a:solidFill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)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 üzerindeki, bir kaynaktan (</a:t>
            </a:r>
            <a:r>
              <a:rPr lang="tr-TR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source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) bir hedefe(</a:t>
            </a:r>
            <a:r>
              <a:rPr lang="tr-TR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target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) giden en kısa yolu bulmaktır. Bu anlamda, literatürde en kısa yol bulma algoritması (</a:t>
            </a:r>
            <a:r>
              <a:rPr lang="tr-TR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shortest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 </a:t>
            </a:r>
            <a:r>
              <a:rPr lang="tr-TR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path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 </a:t>
            </a:r>
            <a:r>
              <a:rPr lang="tr-TR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algorithm</a:t>
            </a:r>
            <a:r>
              <a:rPr lang="tr-T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Bahnschrift SemiCondensed" panose="020B0502040204020203" pitchFamily="34" charset="0"/>
                <a:ea typeface="Microsoft JhengHei UI" panose="020B0604030504040204" pitchFamily="34" charset="-120"/>
              </a:rPr>
              <a:t>) olarak sınıflandırılabilir. </a:t>
            </a:r>
            <a:endParaRPr lang="tr-TR" dirty="0">
              <a:solidFill>
                <a:schemeClr val="tx1"/>
              </a:solidFill>
              <a:latin typeface="Bahnschrift SemiCondensed" panose="020B0502040204020203" pitchFamily="34" charset="0"/>
              <a:ea typeface="Microsoft JhengHei UI" panose="020B0604030504040204" pitchFamily="34" charset="-120"/>
            </a:endParaRPr>
          </a:p>
        </p:txBody>
      </p:sp>
      <p:pic>
        <p:nvPicPr>
          <p:cNvPr id="1028" name="Picture 4" descr="Bellman-Ford Algoritması | by Esra Özdemir | Medium">
            <a:extLst>
              <a:ext uri="{FF2B5EF4-FFF2-40B4-BE49-F238E27FC236}">
                <a16:creationId xmlns:a16="http://schemas.microsoft.com/office/drawing/2014/main" id="{00D3D4AA-8997-DF26-AE58-A76726CB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4" y="3357716"/>
            <a:ext cx="3321102" cy="33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3DE4BC61-D841-A954-80E9-76850F2322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9E720A-A0B1-3DFC-4367-C86A7075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r="42947" b="1"/>
          <a:stretch/>
        </p:blipFill>
        <p:spPr bwMode="auto">
          <a:xfrm>
            <a:off x="763524" y="733986"/>
            <a:ext cx="10664952" cy="5390029"/>
          </a:xfrm>
          <a:prstGeom prst="rect">
            <a:avLst/>
          </a:prstGeom>
          <a:noFill/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2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D0664415-2164-16C0-2575-84D2E16EFD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BE121DC-BBF9-24BB-B10F-62C4E196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16" y="737420"/>
            <a:ext cx="7098890" cy="52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72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77EB65-D57F-2C89-B2B6-C5CC3DE6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WhatsApp Video 2024-05-06 saat 15.09.47_ff8e3c5c">
            <a:hlinkClick r:id="" action="ppaction://media"/>
            <a:extLst>
              <a:ext uri="{FF2B5EF4-FFF2-40B4-BE49-F238E27FC236}">
                <a16:creationId xmlns:a16="http://schemas.microsoft.com/office/drawing/2014/main" id="{A28604F2-3E2B-D929-06AD-CAF66D2BD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83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84B93D-0EF1-086D-B0AA-58939C3F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HAZIRLAYANLAR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1A4E3BB2-4868-9746-D246-E66A5C2125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667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27A71A46-58DC-80A1-8659-1C8AC8AD7F96}"/>
              </a:ext>
            </a:extLst>
          </p:cNvPr>
          <p:cNvSpPr txBox="1"/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KAYNAKÇA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lt Başlık 5">
            <a:extLst>
              <a:ext uri="{FF2B5EF4-FFF2-40B4-BE49-F238E27FC236}">
                <a16:creationId xmlns:a16="http://schemas.microsoft.com/office/drawing/2014/main" id="{CBEF5CD2-253F-1F9F-BD89-FEA024E84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https://bilgisayarkavramlari.com/2010/08/05/bellman-ford-algoritmasi-2/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https://ozdemiresra.medium.com/bellman-ford-algoritması-19bb49390cf0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https://www.programiz.com/dsa/bellman-ford-algorithm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https://chat.openai.com/ https://www.youtube.com/@MichaelSambol </a:t>
            </a:r>
            <a:r>
              <a:rPr lang="en-US" sz="2000" dirty="0">
                <a:hlinkClick r:id="rId5"/>
              </a:rPr>
              <a:t>https://www.geeksforgeeks.org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https://ru.wikipedia.org/wiki/Форд,_Лестер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https://www.youtube.com/watch?v=cpETrnfMkiY</a:t>
            </a:r>
            <a:endParaRPr lang="tr-TR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https://www.javatpoint.com/bellman-ford-algorithm</a:t>
            </a:r>
            <a:endParaRPr lang="tr-TR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https://github.com/me-shaon/Algorithms_Example/blob/master/BellmanFord/Java/BellmanFord.java</a:t>
            </a:r>
          </a:p>
        </p:txBody>
      </p:sp>
    </p:spTree>
    <p:extLst>
      <p:ext uri="{BB962C8B-B14F-4D97-AF65-F5344CB8AC3E}">
        <p14:creationId xmlns:p14="http://schemas.microsoft.com/office/powerpoint/2010/main" val="179399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goritma nedir &amp; Algoritma ne demek? - ShiftDelete.Net">
            <a:extLst>
              <a:ext uri="{FF2B5EF4-FFF2-40B4-BE49-F238E27FC236}">
                <a16:creationId xmlns:a16="http://schemas.microsoft.com/office/drawing/2014/main" id="{54D5D9B9-F5D5-2E1B-4601-F7D2B336B3C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9091" r="2826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7F91B0A7-6386-2709-41CE-20D9EF72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2800" b="1" dirty="0">
                <a:solidFill>
                  <a:schemeClr val="bg1"/>
                </a:solidFill>
              </a:rPr>
              <a:t>Algoritması şu şekildedir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D4CD3934-0672-11BA-39C9-60493D732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Bütün düğümlere sonsuz mesafesini ata</a:t>
            </a:r>
            <a:br>
              <a:rPr lang="tr-TR" sz="2000" b="0" i="0" dirty="0">
                <a:solidFill>
                  <a:srgbClr val="595959"/>
                </a:solidFill>
                <a:effectLst/>
                <a:highlight>
                  <a:srgbClr val="FFFFFF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tr-TR" sz="2000" b="0" i="0" dirty="0">
              <a:solidFill>
                <a:srgbClr val="595959"/>
              </a:solidFill>
              <a:effectLst/>
              <a:highlight>
                <a:srgbClr val="FFFFFF"/>
              </a:highligh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/>
            <a: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Her düğüm için</a:t>
            </a:r>
            <a:br>
              <a:rPr lang="tr-TR" sz="2000" b="0" i="0" dirty="0">
                <a:solidFill>
                  <a:srgbClr val="595959"/>
                </a:solidFill>
                <a:effectLst/>
                <a:highlight>
                  <a:srgbClr val="FFFFFF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tr-TR" sz="2000" b="0" i="0" dirty="0">
              <a:solidFill>
                <a:srgbClr val="595959"/>
              </a:solidFill>
              <a:effectLst/>
              <a:highlight>
                <a:srgbClr val="FFFFFF"/>
              </a:highligh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/>
            <a: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Her kenar için</a:t>
            </a:r>
            <a:br>
              <a:rPr lang="tr-TR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tr-TR" sz="2000" b="0" i="0" dirty="0">
              <a:solidFill>
                <a:schemeClr val="bg1"/>
              </a:solidFill>
              <a:effectLst/>
              <a:highlight>
                <a:srgbClr val="FFFFFF"/>
              </a:highligh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/>
            <a: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Düğümün üzerindeki mesafeden daha küçük mesafe bulduysan</a:t>
            </a:r>
            <a:b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tr-TR" sz="2000" b="0" i="0" dirty="0">
              <a:solidFill>
                <a:schemeClr val="bg1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/>
            <a:r>
              <a:rPr lang="tr-TR" sz="20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Düğüm mesafesini ve düğüme gelinen düğümü güncelle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1FD8E2-7635-197F-3D37-727F542E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187" y="846906"/>
            <a:ext cx="10515600" cy="1325563"/>
          </a:xfrm>
        </p:spPr>
        <p:txBody>
          <a:bodyPr>
            <a:normAutofit/>
          </a:bodyPr>
          <a:lstStyle/>
          <a:p>
            <a:r>
              <a:rPr lang="tr-TR" b="1" dirty="0"/>
              <a:t>Günlük Hayattan Örnekler</a:t>
            </a:r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4DC1A995-B897-BCB4-BC7E-1BEA473635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52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tr-TR" sz="5400">
                <a:solidFill>
                  <a:schemeClr val="bg1"/>
                </a:solidFill>
              </a:rPr>
              <a:t>Dijkstra ile Bellman-Ford Arasındaki Farklar</a:t>
            </a:r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37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56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032CCC-3A93-9852-736A-7E5A8E6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tr-TR" sz="3200"/>
              <a:t>Çalışma Prensibi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B6C86-7A91-119D-30F6-48F9CBE7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pPr marL="0" lvl="0" indent="0" rtl="0">
              <a:buNone/>
            </a:pPr>
            <a:endParaRPr lang="tr-TR" sz="1700">
              <a:latin typeface="Garamond"/>
              <a:ea typeface="Arial"/>
              <a:cs typeface="Arial"/>
            </a:endParaRPr>
          </a:p>
          <a:p>
            <a:pPr marL="228600" lvl="1" indent="-228600" rtl="0">
              <a:buFont typeface="Arial,Sans-Serif"/>
              <a:buChar char="•"/>
            </a:pPr>
            <a:r>
              <a:rPr lang="tr-TR" sz="1700" b="1" baseline="0">
                <a:latin typeface="Garamond"/>
                <a:ea typeface="Arial"/>
                <a:cs typeface="Arial"/>
              </a:rPr>
              <a:t>Dijkstra</a:t>
            </a:r>
            <a:r>
              <a:rPr lang="tr-TR" sz="1700" baseline="0">
                <a:latin typeface="Garamond"/>
                <a:ea typeface="Arial"/>
                <a:cs typeface="Arial"/>
              </a:rPr>
              <a:t>: Dijkstra algoritması, başlangıç düğümünden diğer tüm düğümlere olan en kısa yolları greedy (açgözlü) bir yaklaşımla bulur. Başlangıç düğümünden diğer düğümlere olan en kısa yol kesinleştiğinde, bu düğümler tekrar ziyaret edilmez.</a:t>
            </a:r>
            <a:r>
              <a:rPr lang="tr-TR" sz="1700">
                <a:latin typeface="Garamond"/>
                <a:ea typeface="Arial"/>
                <a:cs typeface="Arial"/>
              </a:rPr>
              <a:t>​</a:t>
            </a:r>
          </a:p>
          <a:p>
            <a:pPr marL="228600" lvl="1" indent="-228600" rtl="0">
              <a:buFont typeface="Arial,Sans-Serif"/>
              <a:buChar char="•"/>
            </a:pPr>
            <a:r>
              <a:rPr lang="tr-TR" sz="1700" b="1" baseline="0">
                <a:latin typeface="Garamond"/>
                <a:ea typeface="Arial"/>
                <a:cs typeface="Arial"/>
              </a:rPr>
              <a:t>Bellman-Ford</a:t>
            </a:r>
            <a:r>
              <a:rPr lang="tr-TR" sz="1700" baseline="0">
                <a:latin typeface="Garamond"/>
                <a:ea typeface="Arial"/>
                <a:cs typeface="Arial"/>
              </a:rPr>
              <a:t>: Bellman-Ford algoritması ise dinamik programlama yaklaşımına dayanır. Başlangıç düğümünden diğer tüm düğümlere olan en kısa yolları, her bir kenar için tüm düğümleri kontrol ederek günceller. Bu nedenle, Bellman-Ford algoritması negatif ağırlıklı kenarlara sahip grafiklerle çalışabilir.</a:t>
            </a:r>
            <a:endParaRPr lang="tr-TR" sz="1700"/>
          </a:p>
        </p:txBody>
      </p:sp>
      <p:pic>
        <p:nvPicPr>
          <p:cNvPr id="16" name="Picture 15" descr="Labirent">
            <a:extLst>
              <a:ext uri="{FF2B5EF4-FFF2-40B4-BE49-F238E27FC236}">
                <a16:creationId xmlns:a16="http://schemas.microsoft.com/office/drawing/2014/main" id="{D968AC23-4C07-239F-7308-A8EBE9E54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0" r="29111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7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iyah arka plan üzerinde çok sayıda soru işareti">
            <a:extLst>
              <a:ext uri="{FF2B5EF4-FFF2-40B4-BE49-F238E27FC236}">
                <a16:creationId xmlns:a16="http://schemas.microsoft.com/office/drawing/2014/main" id="{0FE7508B-967A-7DA0-34F5-8EDA190C4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39" r="2" b="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032CCC-3A93-9852-736A-7E5A8E6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tr-TR" sz="4000"/>
              <a:t>Negatif Ağırlıklı Kenarlar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B6C86-7A91-119D-30F6-48F9CBE7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 dirty="0" err="1">
                <a:latin typeface="Garamond"/>
                <a:ea typeface="Arial"/>
                <a:cs typeface="Arial"/>
              </a:rPr>
              <a:t>Dijkstra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: </a:t>
            </a:r>
            <a:r>
              <a:rPr lang="tr-TR" sz="2000" baseline="0" dirty="0" err="1">
                <a:latin typeface="Garamond"/>
                <a:ea typeface="Arial"/>
                <a:cs typeface="Arial"/>
              </a:rPr>
              <a:t>Dijkstra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 algoritması</a:t>
            </a:r>
            <a:r>
              <a:rPr lang="tr-TR" sz="2000" dirty="0">
                <a:latin typeface="Garamond"/>
                <a:ea typeface="Arial"/>
                <a:cs typeface="Arial"/>
              </a:rPr>
              <a:t> negatif ağırlıklı kenarlarla çalışamaz. Çünkü bu durumda </a:t>
            </a:r>
            <a:r>
              <a:rPr lang="tr-TR" sz="2000" dirty="0" err="1">
                <a:latin typeface="Garamond"/>
                <a:ea typeface="Arial"/>
                <a:cs typeface="Arial"/>
              </a:rPr>
              <a:t>greedy</a:t>
            </a:r>
            <a:r>
              <a:rPr lang="tr-TR" sz="2000" dirty="0">
                <a:latin typeface="Garamond"/>
                <a:ea typeface="Arial"/>
                <a:cs typeface="Arial"/>
              </a:rPr>
              <a:t> yaklaşım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, en kısa </a:t>
            </a:r>
            <a:r>
              <a:rPr lang="tr-TR" sz="2000" dirty="0">
                <a:latin typeface="Garamond"/>
                <a:ea typeface="Arial"/>
                <a:cs typeface="Arial"/>
              </a:rPr>
              <a:t>yolun garantisini veremez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.</a:t>
            </a:r>
            <a:endParaRPr lang="tr-TR" sz="2000" dirty="0">
              <a:latin typeface="Garamond"/>
              <a:ea typeface="Arial"/>
              <a:cs typeface="Arial"/>
            </a:endParaRPr>
          </a:p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 dirty="0" err="1">
                <a:latin typeface="Garamond"/>
                <a:ea typeface="Arial"/>
                <a:cs typeface="Arial"/>
              </a:rPr>
              <a:t>Bellman</a:t>
            </a:r>
            <a:r>
              <a:rPr lang="tr-TR" sz="2000" b="1" baseline="0" dirty="0">
                <a:latin typeface="Garamond"/>
                <a:ea typeface="Arial"/>
                <a:cs typeface="Arial"/>
              </a:rPr>
              <a:t>-Ford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: </a:t>
            </a:r>
            <a:r>
              <a:rPr lang="tr-TR" sz="2000" baseline="0" dirty="0" err="1">
                <a:latin typeface="Garamond"/>
                <a:ea typeface="Arial"/>
                <a:cs typeface="Arial"/>
              </a:rPr>
              <a:t>Bellman</a:t>
            </a:r>
            <a:r>
              <a:rPr lang="tr-TR" sz="2000" baseline="0" dirty="0">
                <a:latin typeface="Garamond"/>
                <a:ea typeface="Arial"/>
                <a:cs typeface="Arial"/>
              </a:rPr>
              <a:t>-Ford algoritması ise </a:t>
            </a:r>
            <a:r>
              <a:rPr lang="tr-TR" sz="2000" dirty="0">
                <a:latin typeface="Garamond"/>
                <a:ea typeface="Arial"/>
                <a:cs typeface="Arial"/>
              </a:rPr>
              <a:t>negatif ağırlıklı kenarlarla </a:t>
            </a:r>
            <a:r>
              <a:rPr lang="tr-TR" sz="2000">
                <a:latin typeface="Garamond"/>
                <a:ea typeface="Arial"/>
                <a:cs typeface="Arial"/>
              </a:rPr>
              <a:t>başa çıkabilir.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9519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Hızölçer">
            <a:extLst>
              <a:ext uri="{FF2B5EF4-FFF2-40B4-BE49-F238E27FC236}">
                <a16:creationId xmlns:a16="http://schemas.microsoft.com/office/drawing/2014/main" id="{407832A2-FF8D-2763-DF3F-02B1087D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2" r="21238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032CCC-3A93-9852-736A-7E5A8E6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tr-TR" sz="4000"/>
              <a:t>Performans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B6C86-7A91-119D-30F6-48F9CBE7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>
                <a:latin typeface="Garamond"/>
                <a:ea typeface="Arial"/>
                <a:cs typeface="Arial"/>
              </a:rPr>
              <a:t>Dijkstra</a:t>
            </a:r>
            <a:r>
              <a:rPr lang="tr-TR" sz="2000" baseline="0">
                <a:latin typeface="Garamond"/>
                <a:ea typeface="Arial"/>
                <a:cs typeface="Arial"/>
              </a:rPr>
              <a:t>: Dijkstra algoritması, </a:t>
            </a:r>
            <a:r>
              <a:rPr lang="tr-TR" sz="2000">
                <a:latin typeface="Garamond"/>
                <a:ea typeface="Arial"/>
                <a:cs typeface="Arial"/>
              </a:rPr>
              <a:t>ağırlıklı graflarda genellikle daha hızlı çalışır, çünkü her düğümü sadece </a:t>
            </a:r>
            <a:r>
              <a:rPr lang="tr-TR" sz="2000" baseline="0">
                <a:latin typeface="Garamond"/>
                <a:ea typeface="Arial"/>
                <a:cs typeface="Arial"/>
              </a:rPr>
              <a:t>bir </a:t>
            </a:r>
            <a:r>
              <a:rPr lang="tr-TR" sz="2000">
                <a:latin typeface="Garamond"/>
                <a:ea typeface="Arial"/>
                <a:cs typeface="Arial"/>
              </a:rPr>
              <a:t>kez </a:t>
            </a:r>
            <a:r>
              <a:rPr lang="tr-TR" sz="2000" baseline="0">
                <a:latin typeface="Garamond"/>
                <a:ea typeface="Arial"/>
                <a:cs typeface="Arial"/>
              </a:rPr>
              <a:t>ziyaret </a:t>
            </a:r>
            <a:r>
              <a:rPr lang="tr-TR" sz="2000">
                <a:latin typeface="Garamond"/>
                <a:ea typeface="Arial"/>
                <a:cs typeface="Arial"/>
              </a:rPr>
              <a:t>eder</a:t>
            </a:r>
            <a:r>
              <a:rPr lang="tr-TR" sz="2000" baseline="0">
                <a:latin typeface="Garamond"/>
                <a:ea typeface="Arial"/>
                <a:cs typeface="Arial"/>
              </a:rPr>
              <a:t>.</a:t>
            </a:r>
            <a:endParaRPr lang="tr-TR" sz="2000">
              <a:latin typeface="Garamond"/>
              <a:ea typeface="Arial"/>
              <a:cs typeface="Arial"/>
            </a:endParaRPr>
          </a:p>
          <a:p>
            <a:pPr marL="285750" lvl="1">
              <a:buSzPct val="114999"/>
              <a:buFont typeface="Arial,Sans-Serif"/>
              <a:buChar char="•"/>
            </a:pPr>
            <a:r>
              <a:rPr lang="tr-TR" sz="2000" b="1" baseline="0">
                <a:latin typeface="Garamond"/>
                <a:ea typeface="Arial"/>
                <a:cs typeface="Arial"/>
              </a:rPr>
              <a:t>Bellman-Ford</a:t>
            </a:r>
            <a:r>
              <a:rPr lang="tr-TR" sz="2000" baseline="0">
                <a:latin typeface="Garamond"/>
                <a:ea typeface="Arial"/>
                <a:cs typeface="Arial"/>
              </a:rPr>
              <a:t>: Bellman-Ford algoritması, her </a:t>
            </a:r>
            <a:r>
              <a:rPr lang="tr-TR" sz="2000">
                <a:latin typeface="Garamond"/>
                <a:ea typeface="Arial"/>
                <a:cs typeface="Arial"/>
              </a:rPr>
              <a:t>kenarın her düğümü </a:t>
            </a:r>
            <a:r>
              <a:rPr lang="tr-TR" sz="2000" baseline="0">
                <a:latin typeface="Garamond"/>
                <a:ea typeface="Arial"/>
                <a:cs typeface="Arial"/>
              </a:rPr>
              <a:t>için kontrol </a:t>
            </a:r>
            <a:r>
              <a:rPr lang="tr-TR" sz="2000">
                <a:latin typeface="Garamond"/>
                <a:ea typeface="Arial"/>
                <a:cs typeface="Arial"/>
              </a:rPr>
              <a:t>edilmesi gerektiği için daha yavaş çalışabilir</a:t>
            </a:r>
            <a:r>
              <a:rPr lang="tr-TR" sz="2000" baseline="0">
                <a:latin typeface="Garamond"/>
                <a:ea typeface="Arial"/>
                <a:cs typeface="Arial"/>
              </a:rPr>
              <a:t>. </a:t>
            </a:r>
            <a:r>
              <a:rPr lang="tr-TR" sz="2000">
                <a:latin typeface="Garamond"/>
                <a:ea typeface="Arial"/>
                <a:cs typeface="Arial"/>
              </a:rPr>
              <a:t>Ancak</a:t>
            </a:r>
            <a:r>
              <a:rPr lang="tr-TR" sz="2000" baseline="0">
                <a:latin typeface="Garamond"/>
                <a:ea typeface="Arial"/>
                <a:cs typeface="Arial"/>
              </a:rPr>
              <a:t>, negatif ağırlıklı kenarlara sahip </a:t>
            </a:r>
            <a:r>
              <a:rPr lang="tr-TR" sz="2000">
                <a:latin typeface="Garamond"/>
                <a:ea typeface="Arial"/>
                <a:cs typeface="Arial"/>
              </a:rPr>
              <a:t>graflar için uygun bir seçenektir</a:t>
            </a:r>
            <a:r>
              <a:rPr lang="tr-TR" sz="2000" baseline="0">
                <a:latin typeface="Garamond"/>
                <a:ea typeface="Arial"/>
                <a:cs typeface="Arial"/>
              </a:rPr>
              <a:t>.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356844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Tahta Yazı</Template>
  <TotalTime>138</TotalTime>
  <Words>839</Words>
  <Application>Microsoft Office PowerPoint</Application>
  <PresentationFormat>Geniş ekran</PresentationFormat>
  <Paragraphs>59</Paragraphs>
  <Slides>34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6" baseType="lpstr">
      <vt:lpstr>Microsoft JhengHei UI</vt:lpstr>
      <vt:lpstr>Aptos</vt:lpstr>
      <vt:lpstr>Aptos Display</vt:lpstr>
      <vt:lpstr>Arial</vt:lpstr>
      <vt:lpstr>Arial,Sans-Serif</vt:lpstr>
      <vt:lpstr>Bahnschrift SemiCondensed</vt:lpstr>
      <vt:lpstr>Britannic Bold</vt:lpstr>
      <vt:lpstr>Calibri</vt:lpstr>
      <vt:lpstr>Cooper Black</vt:lpstr>
      <vt:lpstr>Dosis ExtraBold</vt:lpstr>
      <vt:lpstr>Garamond</vt:lpstr>
      <vt:lpstr>Office Teması</vt:lpstr>
      <vt:lpstr>PowerPoint Sunusu</vt:lpstr>
      <vt:lpstr>Bellman Ford</vt:lpstr>
      <vt:lpstr>Bellman Ford Algoritmasının Amacı Nedir ?</vt:lpstr>
      <vt:lpstr>Algoritması şu şekildedir</vt:lpstr>
      <vt:lpstr>Günlük Hayattan Örnekler</vt:lpstr>
      <vt:lpstr>Dijkstra ile Bellman-Ford Arasındaki Farklar</vt:lpstr>
      <vt:lpstr>Çalışma Prensibi</vt:lpstr>
      <vt:lpstr>Negatif Ağırlıklı Kenarlar</vt:lpstr>
      <vt:lpstr>Performans</vt:lpstr>
      <vt:lpstr>Optimalite Garantisi</vt:lpstr>
      <vt:lpstr>Zaman ve Alan Karmaşıklığı</vt:lpstr>
      <vt:lpstr>Bellman-Ford Algoritmasının Avantajları</vt:lpstr>
      <vt:lpstr>Bellman-Ford Algoritmasının Dezavantajları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HAZIRLAYANLAR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Yusuf Mutlu</dc:creator>
  <cp:lastModifiedBy>alnmetoz10@gmail.com</cp:lastModifiedBy>
  <cp:revision>6</cp:revision>
  <dcterms:created xsi:type="dcterms:W3CDTF">2024-04-29T00:12:23Z</dcterms:created>
  <dcterms:modified xsi:type="dcterms:W3CDTF">2024-05-13T16:37:48Z</dcterms:modified>
</cp:coreProperties>
</file>